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5"/>
  </p:notesMasterIdLst>
  <p:sldIdLst>
    <p:sldId id="256" r:id="rId2"/>
    <p:sldId id="259" r:id="rId3"/>
    <p:sldId id="260" r:id="rId4"/>
  </p:sldIdLst>
  <p:sldSz cx="9144000" cy="6858000" type="screen4x3"/>
  <p:notesSz cx="7010400" cy="9296400"/>
  <p:embeddedFontLst>
    <p:embeddedFont>
      <p:font typeface="Helvetica Neue" panose="02000503000000020004" pitchFamily="2" charset="0"/>
      <p:regular r:id="rId6"/>
      <p:bold r:id="rId7"/>
      <p:italic r:id="rId8"/>
      <p:boldItalic r:id="rId9"/>
    </p:embeddedFont>
    <p:embeddedFont>
      <p:font typeface="Lato" panose="020F0502020204030203" pitchFamily="34" charset="0"/>
      <p:regular r:id="rId10"/>
      <p:bold r:id="rId11"/>
      <p:italic r:id="rId12"/>
      <p:boldItalic r:id="rId13"/>
    </p:embeddedFont>
    <p:embeddedFont>
      <p:font typeface="Open Sans" panose="020B0606030504020204" pitchFamily="34" charset="0"/>
      <p:regular r:id="rId14"/>
      <p:bold r:id="rId15"/>
      <p:italic r:id="rId16"/>
      <p:boldItalic r:id="rId17"/>
    </p:embeddedFont>
    <p:embeddedFont>
      <p:font typeface="Raleway" pitchFamily="2" charset="77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912DE73-9861-47B6-95AB-5DE7EA2099E0}">
  <a:tblStyle styleId="{B912DE73-9861-47B6-95AB-5DE7EA2099E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07" d="100"/>
          <a:sy n="107" d="100"/>
        </p:scale>
        <p:origin x="2304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viewProps" Target="viewProp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338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pen San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Shape&#10;&#10;Description automatically generated with medium confidence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24089" y="127096"/>
            <a:ext cx="1255972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" name="Google Shape;16;p1"/>
          <p:cNvSpPr txBox="1"/>
          <p:nvPr/>
        </p:nvSpPr>
        <p:spPr>
          <a:xfrm>
            <a:off x="6660646" y="155147"/>
            <a:ext cx="2359265" cy="18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GB" sz="600" b="0" i="0" u="none" strike="noStrike" cap="none">
                <a:solidFill>
                  <a:srgbClr val="757070"/>
                </a:solidFill>
                <a:latin typeface="Lato"/>
                <a:ea typeface="Lato"/>
                <a:cs typeface="Lato"/>
                <a:sym typeface="Lato"/>
              </a:rPr>
              <a:t>Copyright © 2000 - 2022 | </a:t>
            </a:r>
            <a:r>
              <a:rPr lang="en-GB" sz="600" b="1" i="0" u="none" strike="noStrike" cap="none">
                <a:solidFill>
                  <a:srgbClr val="757070"/>
                </a:solidFill>
                <a:latin typeface="Lato"/>
                <a:ea typeface="Lato"/>
                <a:cs typeface="Lato"/>
                <a:sym typeface="Lato"/>
              </a:rPr>
              <a:t>JOHN LATHAM </a:t>
            </a:r>
            <a:r>
              <a:rPr lang="en-GB" sz="600" b="0" i="0" u="none" strike="noStrike" cap="none">
                <a:solidFill>
                  <a:srgbClr val="757070"/>
                </a:solidFill>
                <a:latin typeface="Lato"/>
                <a:ea typeface="Lato"/>
                <a:cs typeface="Lato"/>
                <a:sym typeface="Lato"/>
              </a:rPr>
              <a:t>| All Rights Reserved</a:t>
            </a:r>
            <a:endParaRPr sz="1400" b="0" i="0" u="none" strike="noStrike" cap="none">
              <a:solidFill>
                <a:srgbClr val="75707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Calibri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ctrTitle" idx="4294967295"/>
          </p:nvPr>
        </p:nvSpPr>
        <p:spPr>
          <a:xfrm>
            <a:off x="729450" y="1763267"/>
            <a:ext cx="7688100" cy="22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</a:pPr>
            <a:r>
              <a:rPr lang="en-GB" sz="3200" b="1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13. Individual Leader</a:t>
            </a:r>
            <a:br>
              <a:rPr lang="en-GB" sz="3200" b="1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GB" sz="2400" b="0" i="0" u="none" strike="noStrike" cap="none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rPr>
              <a:t>Lab Work</a:t>
            </a:r>
            <a:r>
              <a:rPr lang="en-GB" sz="2400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rPr>
              <a:t>sheets</a:t>
            </a:r>
            <a:endParaRPr sz="2400" b="0" i="0" u="none" strike="noStrike" cap="none">
              <a:solidFill>
                <a:srgbClr val="75707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6" name="Google Shape;86;p12"/>
          <p:cNvSpPr txBox="1">
            <a:spLocks noGrp="1"/>
          </p:cNvSpPr>
          <p:nvPr>
            <p:ph type="subTitle" idx="4294967295"/>
          </p:nvPr>
        </p:nvSpPr>
        <p:spPr>
          <a:xfrm>
            <a:off x="729625" y="4230510"/>
            <a:ext cx="7688100" cy="19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None/>
            </a:pPr>
            <a:r>
              <a:rPr lang="en-GB" sz="16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JOHN </a:t>
            </a:r>
            <a:r>
              <a:rPr lang="en-GB" sz="1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LATHAM</a:t>
            </a:r>
            <a:r>
              <a:rPr lang="en-GB" sz="16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Ph.D.</a:t>
            </a:r>
            <a:endParaRPr sz="1600" b="0" i="0" u="none" strike="noStrike" cap="non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None/>
            </a:pPr>
            <a:r>
              <a:rPr lang="en-GB" sz="1000" b="0" i="0" u="none" strike="noStrike" cap="none">
                <a:solidFill>
                  <a:srgbClr val="757070"/>
                </a:solidFill>
                <a:latin typeface="Lato"/>
                <a:ea typeface="Lato"/>
                <a:cs typeface="Lato"/>
                <a:sym typeface="Lato"/>
              </a:rPr>
              <a:t>Organization Designer + Researcher</a:t>
            </a:r>
            <a:endParaRPr sz="1100" b="0" i="0" u="none" strike="noStrike" cap="none">
              <a:solidFill>
                <a:srgbClr val="75707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None/>
            </a:pPr>
            <a:endParaRPr sz="1400" b="0" i="0" u="none" strike="noStrike" cap="none">
              <a:solidFill>
                <a:srgbClr val="75707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None/>
            </a:pPr>
            <a:endParaRPr sz="1200" b="0" i="0" u="none" strike="noStrike" cap="none">
              <a:solidFill>
                <a:srgbClr val="75707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None/>
            </a:pPr>
            <a:endParaRPr sz="1200" b="0" i="0" u="none" strike="noStrike" cap="none">
              <a:solidFill>
                <a:srgbClr val="75707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None/>
            </a:pPr>
            <a:endParaRPr sz="1200" b="0" i="0" u="none" strike="noStrike" cap="none">
              <a:solidFill>
                <a:srgbClr val="75707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None/>
            </a:pPr>
            <a:endParaRPr sz="1200" b="0" i="0" u="none" strike="noStrike" cap="none">
              <a:solidFill>
                <a:srgbClr val="75707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None/>
            </a:pPr>
            <a:r>
              <a:rPr lang="en-GB" sz="1000" b="0" i="0" u="none" strike="noStrike" cap="none">
                <a:solidFill>
                  <a:srgbClr val="757070"/>
                </a:solidFill>
                <a:latin typeface="Lato"/>
                <a:ea typeface="Lato"/>
                <a:cs typeface="Lato"/>
                <a:sym typeface="Lato"/>
              </a:rPr>
              <a:t>Version 22.04.01 </a:t>
            </a:r>
            <a:endParaRPr sz="1000" b="0" i="0" u="none" strike="noStrike" cap="none">
              <a:solidFill>
                <a:srgbClr val="75707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7" name="Google Shape;8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03262" y="3768750"/>
            <a:ext cx="2777914" cy="268199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2"/>
          <p:cNvSpPr txBox="1"/>
          <p:nvPr/>
        </p:nvSpPr>
        <p:spPr>
          <a:xfrm>
            <a:off x="6690902" y="5622472"/>
            <a:ext cx="33695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1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TM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sldNum" idx="12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Calibri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sp>
        <p:nvSpPr>
          <p:cNvPr id="113" name="Google Shape;113;p15"/>
          <p:cNvSpPr txBox="1"/>
          <p:nvPr/>
        </p:nvSpPr>
        <p:spPr>
          <a:xfrm>
            <a:off x="457205" y="910213"/>
            <a:ext cx="27432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 b="1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What Do You Enjoy Most at Work?</a:t>
            </a:r>
            <a:endParaRPr sz="1100" b="1" i="0" u="none" strike="noStrike" cap="non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114" name="Google Shape;114;p15"/>
          <p:cNvGraphicFramePr/>
          <p:nvPr/>
        </p:nvGraphicFramePr>
        <p:xfrm>
          <a:off x="457194" y="1270750"/>
          <a:ext cx="8229600" cy="4954950"/>
        </p:xfrm>
        <a:graphic>
          <a:graphicData uri="http://schemas.openxmlformats.org/drawingml/2006/table">
            <a:tbl>
              <a:tblPr>
                <a:noFill/>
                <a:tableStyleId>{B912DE73-9861-47B6-95AB-5DE7EA2099E0}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54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400" u="none" strike="noStrike" cap="none">
                        <a:solidFill>
                          <a:srgbClr val="434343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400" u="none" strike="noStrike" cap="none">
                        <a:solidFill>
                          <a:srgbClr val="434343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400" u="none" strike="noStrike" cap="none">
                        <a:solidFill>
                          <a:srgbClr val="434343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5" name="Google Shape;115;p15"/>
          <p:cNvSpPr txBox="1"/>
          <p:nvPr/>
        </p:nvSpPr>
        <p:spPr>
          <a:xfrm>
            <a:off x="3200466" y="910213"/>
            <a:ext cx="27432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 b="1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What Do You Procrastinate Doing at Work?</a:t>
            </a:r>
            <a:endParaRPr sz="1100" b="1" i="0" u="none" strike="noStrike" cap="non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5943569" y="910213"/>
            <a:ext cx="27432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 b="1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What Do You Want to be Really Good at?</a:t>
            </a:r>
            <a:endParaRPr sz="1100" b="1" i="0" u="none" strike="noStrike" cap="non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457200" y="380225"/>
            <a:ext cx="82296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Personal Attitudes and Motivations - Worksheet</a:t>
            </a:r>
            <a:endParaRPr sz="1400" b="1" i="0" u="none" strike="noStrike" cap="non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457200" y="6225704"/>
            <a:ext cx="8229600" cy="1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800" b="0" i="0" u="none" strike="noStrike" cap="none">
                <a:solidFill>
                  <a:srgbClr val="757070"/>
                </a:solidFill>
                <a:latin typeface="Lato"/>
                <a:ea typeface="Lato"/>
                <a:cs typeface="Lato"/>
                <a:sym typeface="Lato"/>
              </a:rPr>
              <a:t>Personal Attitudes and Motivations – Framework 13-4</a:t>
            </a:r>
            <a:endParaRPr sz="800" b="0" i="0" u="none" strike="noStrike" cap="none">
              <a:solidFill>
                <a:srgbClr val="75707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sldNum" idx="12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Calibri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sp>
        <p:nvSpPr>
          <p:cNvPr id="124" name="Google Shape;124;p16"/>
          <p:cNvSpPr txBox="1"/>
          <p:nvPr/>
        </p:nvSpPr>
        <p:spPr>
          <a:xfrm>
            <a:off x="457205" y="910213"/>
            <a:ext cx="27432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 b="1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What You Do</a:t>
            </a:r>
            <a:endParaRPr sz="1100" b="1" i="0" u="none" strike="noStrike" cap="non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125" name="Google Shape;125;p16"/>
          <p:cNvGraphicFramePr/>
          <p:nvPr/>
        </p:nvGraphicFramePr>
        <p:xfrm>
          <a:off x="457194" y="1270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{B912DE73-9861-47B6-95AB-5DE7EA2099E0}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54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400" u="none" strike="noStrike" cap="none">
                        <a:solidFill>
                          <a:srgbClr val="434343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400" u="none" strike="noStrike" cap="none">
                        <a:solidFill>
                          <a:srgbClr val="434343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400" u="none" strike="noStrike" cap="none">
                        <a:solidFill>
                          <a:srgbClr val="434343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6" name="Google Shape;126;p16"/>
          <p:cNvSpPr txBox="1"/>
          <p:nvPr/>
        </p:nvSpPr>
        <p:spPr>
          <a:xfrm>
            <a:off x="3200466" y="910213"/>
            <a:ext cx="27432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 b="1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Who You Do It For</a:t>
            </a:r>
            <a:endParaRPr sz="1100" b="1" i="0" u="none" strike="noStrike" cap="non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7" name="Google Shape;127;p16"/>
          <p:cNvSpPr txBox="1"/>
          <p:nvPr/>
        </p:nvSpPr>
        <p:spPr>
          <a:xfrm>
            <a:off x="5943569" y="910213"/>
            <a:ext cx="27432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 b="1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Why You Do It</a:t>
            </a:r>
            <a:endParaRPr sz="1100" b="1" i="0" u="none" strike="noStrike" cap="non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8" name="Google Shape;128;p16"/>
          <p:cNvSpPr txBox="1"/>
          <p:nvPr/>
        </p:nvSpPr>
        <p:spPr>
          <a:xfrm>
            <a:off x="457200" y="380225"/>
            <a:ext cx="82296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Personal Mission and Purpose - Worksheet</a:t>
            </a:r>
            <a:endParaRPr sz="1400" b="1" i="0" u="none" strike="noStrike" cap="non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9" name="Google Shape;129;p16"/>
          <p:cNvSpPr txBox="1"/>
          <p:nvPr/>
        </p:nvSpPr>
        <p:spPr>
          <a:xfrm>
            <a:off x="457200" y="6225704"/>
            <a:ext cx="8229600" cy="1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800" b="0" i="0" u="none" strike="noStrike" cap="none">
                <a:solidFill>
                  <a:srgbClr val="757070"/>
                </a:solidFill>
                <a:latin typeface="Lato"/>
                <a:ea typeface="Lato"/>
                <a:cs typeface="Lato"/>
                <a:sym typeface="Lato"/>
              </a:rPr>
              <a:t>Personal Mission and Purpose – Framework 13-6</a:t>
            </a:r>
            <a:endParaRPr sz="800" b="0" i="0" u="none" strike="noStrike" cap="none">
              <a:solidFill>
                <a:srgbClr val="75707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Microsoft Macintosh PowerPoint</Application>
  <PresentationFormat>On-screen Show (4:3)</PresentationFormat>
  <Paragraphs>23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Open Sans</vt:lpstr>
      <vt:lpstr>Raleway</vt:lpstr>
      <vt:lpstr>Arial</vt:lpstr>
      <vt:lpstr>Helvetica Neue</vt:lpstr>
      <vt:lpstr>Lato</vt:lpstr>
      <vt:lpstr>Calibri</vt:lpstr>
      <vt:lpstr>Office Theme</vt:lpstr>
      <vt:lpstr>13. Individual Leader Lab Worksheets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13. Individual Leader Lab Worksheets</dc:title>
  <cp:lastModifiedBy>John Latham</cp:lastModifiedBy>
  <cp:revision>4</cp:revision>
  <dcterms:modified xsi:type="dcterms:W3CDTF">2025-02-18T15:57:32Z</dcterms:modified>
</cp:coreProperties>
</file>