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7010400" cy="9296400"/>
  <p:embeddedFontLst>
    <p:embeddedFont>
      <p:font typeface="Helvetica Neue" panose="02000503000000020004" pitchFamily="2" charset="0"/>
      <p:regular r:id="rId24"/>
      <p:bold r:id="rId25"/>
      <p:italic r:id="rId26"/>
      <p:boldItalic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Raleway" pitchFamily="2" charset="77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1F4428-1DD6-4173-8D89-B8ECFBFC1161}">
  <a:tblStyle styleId="{861F4428-1DD6-4173-8D89-B8ECFBFC116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7" d="100"/>
          <a:sy n="107" d="100"/>
        </p:scale>
        <p:origin x="230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Based on your Leadership Assessment identify the strengths to build on, the areas for improvement, and actions you can take to further develop your style. </a:t>
            </a:r>
            <a:br>
              <a:rPr lang="en-GB"/>
            </a:br>
            <a:br>
              <a:rPr lang="en-GB"/>
            </a:b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223418da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g1223418da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Reflect on your experience completing this Module and identify the Key “Takeaways” and the Questions that you have concerning _______.</a:t>
            </a:r>
            <a:br>
              <a:rPr lang="en-GB"/>
            </a:br>
            <a:br>
              <a:rPr lang="en-GB"/>
            </a:b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Identify the specific actions you will take in the next 7, 30, and 90 days to address the areas for organization and leadership improvement. </a:t>
            </a:r>
            <a:br>
              <a:rPr lang="en-GB"/>
            </a:br>
            <a:br>
              <a:rPr lang="en-GB"/>
            </a:b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Identify the specific actions you will take in the next 7, 30, and 90 days to address the areas for organization and leadership improvement. </a:t>
            </a:r>
            <a:br>
              <a:rPr lang="en-GB"/>
            </a:br>
            <a:br>
              <a:rPr lang="en-GB"/>
            </a:b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Shape&#10;&#10;Description automatically generated with medium confidence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4089" y="127096"/>
            <a:ext cx="1255972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6660646" y="155147"/>
            <a:ext cx="2359265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sz="6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Copyright © 2000 - 2022 | </a:t>
            </a:r>
            <a:r>
              <a:rPr lang="en-GB" sz="600" b="1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JOHN LATHAM </a:t>
            </a:r>
            <a:r>
              <a:rPr lang="en-GB" sz="6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| All Rights Reserved</a:t>
            </a:r>
            <a:endParaRPr sz="14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ctrTitle" idx="4294967295"/>
          </p:nvPr>
        </p:nvSpPr>
        <p:spPr>
          <a:xfrm>
            <a:off x="729450" y="1763267"/>
            <a:ext cx="7688100" cy="22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</a:pPr>
            <a:r>
              <a:rPr lang="en-GB" sz="3200" b="1" i="0" u="none" strike="noStrike" cap="none" dirty="0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14. Facilitators of Change</a:t>
            </a:r>
            <a:br>
              <a:rPr lang="en-GB" sz="3200" b="1" i="0" u="none" strike="noStrike" cap="none" dirty="0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GB" sz="2400" b="0" i="0" u="none" strike="noStrike" cap="none" dirty="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Lab Wor</a:t>
            </a:r>
            <a:r>
              <a:rPr lang="en-GB" sz="2400" dirty="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ksheets</a:t>
            </a:r>
            <a:endParaRPr sz="2400" b="0" i="0" u="none" strike="noStrike" cap="none" dirty="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" name="Google Shape;86;p12"/>
          <p:cNvSpPr txBox="1">
            <a:spLocks noGrp="1"/>
          </p:cNvSpPr>
          <p:nvPr>
            <p:ph type="subTitle" idx="4294967295"/>
          </p:nvPr>
        </p:nvSpPr>
        <p:spPr>
          <a:xfrm>
            <a:off x="729625" y="4230510"/>
            <a:ext cx="7688100" cy="19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en-GB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JOHN </a:t>
            </a:r>
            <a:r>
              <a:rPr lang="en-GB" sz="1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LATHAM</a:t>
            </a:r>
            <a:r>
              <a:rPr lang="en-GB" sz="1600" b="0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Ph.D.</a:t>
            </a:r>
            <a:endParaRPr sz="1600" b="0" i="0" u="none" strike="noStrike" cap="none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en-GB" sz="10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Organization Designer + Researcher</a:t>
            </a:r>
            <a:endParaRPr sz="11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4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2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2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2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endParaRPr sz="12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None/>
            </a:pPr>
            <a:r>
              <a:rPr lang="en-GB" sz="10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Version 22.04.01 </a:t>
            </a:r>
            <a:endParaRPr sz="10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3262" y="3768750"/>
            <a:ext cx="2777914" cy="26819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/>
          <p:nvPr/>
        </p:nvSpPr>
        <p:spPr>
          <a:xfrm>
            <a:off x="6690902" y="5622472"/>
            <a:ext cx="33695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TM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240" name="Google Shape;240;p23"/>
          <p:cNvSpPr txBox="1"/>
          <p:nvPr/>
        </p:nvSpPr>
        <p:spPr>
          <a:xfrm>
            <a:off x="457205" y="910191"/>
            <a:ext cx="5735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Align, Coach, Appreciate Questions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41" name="Google Shape;241;p23"/>
          <p:cNvGraphicFramePr/>
          <p:nvPr/>
        </p:nvGraphicFramePr>
        <p:xfrm>
          <a:off x="457194" y="1270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{861F4428-1DD6-4173-8D89-B8ECFBFC1161}</a:tableStyleId>
              </a:tblPr>
              <a:tblGrid>
                <a:gridCol w="573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9.1 - Individual organization members are evaluated based on explicit criteria that are aligned with our mission, vision, and strategy.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9.2 - Individual organization members are evaluated based on explicit criteria that are aligned with our values and culture.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9.3 - Individual organization members receive regular, constructive feedback and coaching to improve their performance.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9.4 - We regularly recognize and reward performance that is consistent with our mission, vision, and strategy.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9.5 - We regularly recognize and reward behaviors that are consistent with our values and culture.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9.6 - We ONLY promote those individuals who contribute to accomplishing the mission, vision, and strategy of the organization.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9.7 - We ONLY promote those individuals who role-model the behaviors consistent with the organization values.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9.8 - If after coaching and development an individual’s performance doesn’t meet the criteria, they are let go.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9.9 - I feel appreciated at work.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2" name="Google Shape;242;p23"/>
          <p:cNvSpPr txBox="1"/>
          <p:nvPr/>
        </p:nvSpPr>
        <p:spPr>
          <a:xfrm>
            <a:off x="8271184" y="910191"/>
            <a:ext cx="415500" cy="3606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QA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3"/>
          <p:cNvSpPr txBox="1"/>
          <p:nvPr/>
        </p:nvSpPr>
        <p:spPr>
          <a:xfrm>
            <a:off x="7855548" y="910191"/>
            <a:ext cx="415500" cy="360600"/>
          </a:xfrm>
          <a:prstGeom prst="rect">
            <a:avLst/>
          </a:prstGeom>
          <a:solidFill>
            <a:srgbClr val="8DC64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3"/>
          <p:cNvSpPr txBox="1"/>
          <p:nvPr/>
        </p:nvSpPr>
        <p:spPr>
          <a:xfrm>
            <a:off x="7439911" y="910191"/>
            <a:ext cx="415500" cy="36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3"/>
          <p:cNvSpPr txBox="1"/>
          <p:nvPr/>
        </p:nvSpPr>
        <p:spPr>
          <a:xfrm>
            <a:off x="7024275" y="910191"/>
            <a:ext cx="415500" cy="3606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PD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3"/>
          <p:cNvSpPr txBox="1"/>
          <p:nvPr/>
        </p:nvSpPr>
        <p:spPr>
          <a:xfrm>
            <a:off x="6608638" y="910191"/>
            <a:ext cx="415500" cy="360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 txBox="1"/>
          <p:nvPr/>
        </p:nvSpPr>
        <p:spPr>
          <a:xfrm>
            <a:off x="6193002" y="910191"/>
            <a:ext cx="415500" cy="3606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 txBox="1"/>
          <p:nvPr/>
        </p:nvSpPr>
        <p:spPr>
          <a:xfrm>
            <a:off x="6193000" y="6217750"/>
            <a:ext cx="2493900" cy="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Align Coach Appreciate - Assessment 14-12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9" name="Google Shape;249;p23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9 Align Coach Appreciate Assessment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0" name="Google Shape;250;p23"/>
          <p:cNvSpPr txBox="1"/>
          <p:nvPr/>
        </p:nvSpPr>
        <p:spPr>
          <a:xfrm>
            <a:off x="457200" y="6196975"/>
            <a:ext cx="57357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6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SD = Substantially Disagree | MD = Moderately Disagree | PD = Perhaps Disagree | PA = Perhaps Agree | MA = Moderately Agree | QA = Quite Agree</a:t>
            </a:r>
            <a:endParaRPr sz="600" b="0" i="0" u="none" strike="noStrike" cap="non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4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256" name="Google Shape;256;p24"/>
          <p:cNvSpPr txBox="1"/>
          <p:nvPr/>
        </p:nvSpPr>
        <p:spPr>
          <a:xfrm>
            <a:off x="457205" y="910191"/>
            <a:ext cx="5735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Learn and Improve Questions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57" name="Google Shape;257;p24"/>
          <p:cNvGraphicFramePr/>
          <p:nvPr/>
        </p:nvGraphicFramePr>
        <p:xfrm>
          <a:off x="457194" y="1270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{861F4428-1DD6-4173-8D89-B8ECFBFC1161}</a:tableStyleId>
              </a:tblPr>
              <a:tblGrid>
                <a:gridCol w="573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10.1 - We are never satisfied with the organization’s performance and continually reflect on and learn from our experiences.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10.2 - We regularly reflect and learn from strategy, and systematically incorporate the lessons learned into new/revised strategies and initiatives.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10.3 - We use feedback from regular organization excellence assessments as an input to the systematic improvement our systems and processes.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10.4 - We learn from process improvement projects and use that knowledge to inform the improvement of processes &amp; systems throughout the organization.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10.5 - We use a variety of methods to learn from other organizations (e.g., benchmarking, media, conferences).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10.6 - We have a deep understanding of the people in our organization and HOW and WHY they behave the way they do (both individually and groups).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10.7 - We have a deep understanding of the variation in our systems, and can tell the difference between normal and abnormal changes in performance.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10.8 - Learning, improvement, and innovation are the responsibility of everyone.</a:t>
                      </a:r>
                      <a:endParaRPr sz="1400" u="none" strike="noStrike" cap="none"/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10.9 - I helped improve organization performance in the last 30 days.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8" name="Google Shape;258;p24"/>
          <p:cNvSpPr txBox="1"/>
          <p:nvPr/>
        </p:nvSpPr>
        <p:spPr>
          <a:xfrm>
            <a:off x="8271184" y="910191"/>
            <a:ext cx="415500" cy="3606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QA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4"/>
          <p:cNvSpPr txBox="1"/>
          <p:nvPr/>
        </p:nvSpPr>
        <p:spPr>
          <a:xfrm>
            <a:off x="7855548" y="910191"/>
            <a:ext cx="415500" cy="360600"/>
          </a:xfrm>
          <a:prstGeom prst="rect">
            <a:avLst/>
          </a:prstGeom>
          <a:solidFill>
            <a:srgbClr val="8DC64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4"/>
          <p:cNvSpPr txBox="1"/>
          <p:nvPr/>
        </p:nvSpPr>
        <p:spPr>
          <a:xfrm>
            <a:off x="7439911" y="910191"/>
            <a:ext cx="415500" cy="36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4"/>
          <p:cNvSpPr txBox="1"/>
          <p:nvPr/>
        </p:nvSpPr>
        <p:spPr>
          <a:xfrm>
            <a:off x="7024275" y="910191"/>
            <a:ext cx="415500" cy="3606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PD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4"/>
          <p:cNvSpPr txBox="1"/>
          <p:nvPr/>
        </p:nvSpPr>
        <p:spPr>
          <a:xfrm>
            <a:off x="6608638" y="910191"/>
            <a:ext cx="415500" cy="360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4"/>
          <p:cNvSpPr txBox="1"/>
          <p:nvPr/>
        </p:nvSpPr>
        <p:spPr>
          <a:xfrm>
            <a:off x="6193002" y="910191"/>
            <a:ext cx="415500" cy="3606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4"/>
          <p:cNvSpPr txBox="1"/>
          <p:nvPr/>
        </p:nvSpPr>
        <p:spPr>
          <a:xfrm>
            <a:off x="6117661" y="6217750"/>
            <a:ext cx="2568939" cy="201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Learn and Improve - Assessment  14-13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5" name="Google Shape;265;p24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10 Learn and Improve Assessment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6" name="Google Shape;266;p24"/>
          <p:cNvSpPr txBox="1"/>
          <p:nvPr/>
        </p:nvSpPr>
        <p:spPr>
          <a:xfrm>
            <a:off x="457200" y="6196975"/>
            <a:ext cx="57357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6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SD = Substantially Disagree | MD = Moderately Disagree | PD = Perhaps Disagree | PA = Perhaps Agree | MA = Moderately Agree | QA = Quite Agree</a:t>
            </a:r>
            <a:endParaRPr sz="600" b="0" i="0" u="none" strike="noStrike" cap="non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5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272" name="Google Shape;272;p25"/>
          <p:cNvSpPr txBox="1"/>
          <p:nvPr/>
        </p:nvSpPr>
        <p:spPr>
          <a:xfrm>
            <a:off x="457205" y="910191"/>
            <a:ext cx="5735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Collaborative Leadership Questions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73" name="Google Shape;273;p25"/>
          <p:cNvGraphicFramePr/>
          <p:nvPr/>
        </p:nvGraphicFramePr>
        <p:xfrm>
          <a:off x="457194" y="1270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{861F4428-1DD6-4173-8D89-B8ECFBFC1161}</a:tableStyleId>
              </a:tblPr>
              <a:tblGrid>
                <a:gridCol w="573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11.1 - Leaders words and actions reflect the values of the organization.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11.2 - I feel respected when interacting and working with leaders in my organization.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11.3 - My leader involves me in planning and decisions that involve my areas of responsibility.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11.4 - I understand the organization’s challenges, direction, and strategy and how my work supports the overall organization performance and strategy.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11.5 - I know what is expected of me.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11.6 - I am held accountable for meeting clear performance standards and goals.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11.7 - My leader helps me understand how my work is an integral part of the organization.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11.8 - My leader helps me analyze and improve my processes to help meet the goals.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11.9 - My leader is curious and always learning new things right along with the rest of us.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4" name="Google Shape;274;p25"/>
          <p:cNvSpPr txBox="1"/>
          <p:nvPr/>
        </p:nvSpPr>
        <p:spPr>
          <a:xfrm>
            <a:off x="8271184" y="910191"/>
            <a:ext cx="415500" cy="3606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QA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5"/>
          <p:cNvSpPr txBox="1"/>
          <p:nvPr/>
        </p:nvSpPr>
        <p:spPr>
          <a:xfrm>
            <a:off x="7855548" y="910191"/>
            <a:ext cx="415500" cy="360600"/>
          </a:xfrm>
          <a:prstGeom prst="rect">
            <a:avLst/>
          </a:prstGeom>
          <a:solidFill>
            <a:srgbClr val="8DC64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5"/>
          <p:cNvSpPr txBox="1"/>
          <p:nvPr/>
        </p:nvSpPr>
        <p:spPr>
          <a:xfrm>
            <a:off x="7439911" y="910191"/>
            <a:ext cx="415500" cy="36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5"/>
          <p:cNvSpPr txBox="1"/>
          <p:nvPr/>
        </p:nvSpPr>
        <p:spPr>
          <a:xfrm>
            <a:off x="7024275" y="910191"/>
            <a:ext cx="415500" cy="3606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PD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5"/>
          <p:cNvSpPr txBox="1"/>
          <p:nvPr/>
        </p:nvSpPr>
        <p:spPr>
          <a:xfrm>
            <a:off x="6608638" y="910191"/>
            <a:ext cx="415500" cy="360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 txBox="1"/>
          <p:nvPr/>
        </p:nvSpPr>
        <p:spPr>
          <a:xfrm>
            <a:off x="6193002" y="910191"/>
            <a:ext cx="415500" cy="3606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5"/>
          <p:cNvSpPr txBox="1"/>
          <p:nvPr/>
        </p:nvSpPr>
        <p:spPr>
          <a:xfrm>
            <a:off x="6071245" y="6217749"/>
            <a:ext cx="2615855" cy="23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Collaborative Leadership - Assessment 14-14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1" name="Google Shape;281;p25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11 Collaborative Leadership Assessment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2" name="Google Shape;282;p25"/>
          <p:cNvSpPr txBox="1"/>
          <p:nvPr/>
        </p:nvSpPr>
        <p:spPr>
          <a:xfrm>
            <a:off x="457200" y="6196975"/>
            <a:ext cx="57357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6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SD = Substantially Disagree | MD = Moderately Disagree | PD = Perhaps Disagree | PA = Perhaps Agree | MA = Moderately Agree | QA = Quite Agree</a:t>
            </a:r>
            <a:endParaRPr sz="600" b="0" i="0" u="none" strike="noStrike" cap="non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Calibri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13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288" name="Google Shape;288;p26"/>
          <p:cNvSpPr txBox="1"/>
          <p:nvPr/>
        </p:nvSpPr>
        <p:spPr>
          <a:xfrm>
            <a:off x="457205" y="910191"/>
            <a:ext cx="5735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Culture of Service Questions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89" name="Google Shape;289;p26"/>
          <p:cNvGraphicFramePr/>
          <p:nvPr/>
        </p:nvGraphicFramePr>
        <p:xfrm>
          <a:off x="457194" y="1270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{861F4428-1DD6-4173-8D89-B8ECFBFC1161}</a:tableStyleId>
              </a:tblPr>
              <a:tblGrid>
                <a:gridCol w="573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12.1 - The people in our organization value and care about each other.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12.2 - I feel valued at work.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12.3 - The decisions and actions of my teammates are always ethical.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12.4 - I trust my team to do what is best for all the stakeholders.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12.5 - I am part of a cohesive, cooperative team focused on accomplishing the mission.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12.6 - My teammates and I have high-quality standards and consistently meet those standards.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12.7 - My team continuously learns,  innovates, and improves.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12.8 - We are focused on creating and improving products, services, and customer experiences that delight the customers.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12.9 - I love serving my team and our customers.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90" name="Google Shape;290;p26"/>
          <p:cNvSpPr txBox="1"/>
          <p:nvPr/>
        </p:nvSpPr>
        <p:spPr>
          <a:xfrm>
            <a:off x="8271184" y="910191"/>
            <a:ext cx="415500" cy="3606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QA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6"/>
          <p:cNvSpPr txBox="1"/>
          <p:nvPr/>
        </p:nvSpPr>
        <p:spPr>
          <a:xfrm>
            <a:off x="7855548" y="910191"/>
            <a:ext cx="415500" cy="360600"/>
          </a:xfrm>
          <a:prstGeom prst="rect">
            <a:avLst/>
          </a:prstGeom>
          <a:solidFill>
            <a:srgbClr val="8DC64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6"/>
          <p:cNvSpPr txBox="1"/>
          <p:nvPr/>
        </p:nvSpPr>
        <p:spPr>
          <a:xfrm>
            <a:off x="7439911" y="910191"/>
            <a:ext cx="415500" cy="36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6"/>
          <p:cNvSpPr txBox="1"/>
          <p:nvPr/>
        </p:nvSpPr>
        <p:spPr>
          <a:xfrm>
            <a:off x="7024275" y="910191"/>
            <a:ext cx="415500" cy="3606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PD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6"/>
          <p:cNvSpPr txBox="1"/>
          <p:nvPr/>
        </p:nvSpPr>
        <p:spPr>
          <a:xfrm>
            <a:off x="6608638" y="910191"/>
            <a:ext cx="415500" cy="360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6"/>
          <p:cNvSpPr txBox="1"/>
          <p:nvPr/>
        </p:nvSpPr>
        <p:spPr>
          <a:xfrm>
            <a:off x="6193002" y="910191"/>
            <a:ext cx="415500" cy="3606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6"/>
          <p:cNvSpPr txBox="1"/>
          <p:nvPr/>
        </p:nvSpPr>
        <p:spPr>
          <a:xfrm>
            <a:off x="6193000" y="6242375"/>
            <a:ext cx="2493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Culture of Service - Assessment 14-15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7" name="Google Shape;297;p26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12 Culture of Service Assessment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8" name="Google Shape;298;p26"/>
          <p:cNvSpPr txBox="1"/>
          <p:nvPr/>
        </p:nvSpPr>
        <p:spPr>
          <a:xfrm>
            <a:off x="457200" y="6242375"/>
            <a:ext cx="57357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6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SD = Substantially Disagree | MD = Moderately Disagree | PD = Perhaps Disagree | PA = Perhaps Agree | MA = Moderately Agree | QA = Quite Agree</a:t>
            </a:r>
            <a:endParaRPr sz="600" b="0" i="0" u="none" strike="noStrike" cap="non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7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304" name="Google Shape;304;p27"/>
          <p:cNvSpPr txBox="1"/>
          <p:nvPr/>
        </p:nvSpPr>
        <p:spPr>
          <a:xfrm>
            <a:off x="457205" y="910191"/>
            <a:ext cx="5735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Individual Leader Questions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305" name="Google Shape;305;p27"/>
          <p:cNvGraphicFramePr/>
          <p:nvPr/>
        </p:nvGraphicFramePr>
        <p:xfrm>
          <a:off x="457194" y="1270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{861F4428-1DD6-4173-8D89-B8ECFBFC1161}</a:tableStyleId>
              </a:tblPr>
              <a:tblGrid>
                <a:gridCol w="573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13.1 - My purpose as a leader is to create the environment for people to succeed and create value for multiple stakeholders.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13.2 - While I am confident in my abilities, I do not know everything, and so I work collaboratively with others to accomplish our mission and vision.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13.3 - What I say and do are aligned, consistent, and reflect the values and mission of the organization.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13.4 - I like sharing responsibility with the team - I am not motivated to take sole responsibility for the group.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13.5 - I am never satisfied with the organization and work to continually improve the design and performance.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13.6 - I view strategy as a “hypothesis" to be tested, and I learn from the results - both positive (successes) and negative (failures).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13.7 - I appreciate a variety of ideas and inputs, but I am not very tolerant of people who do not support the mission, vision, values, and strategy.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13.8 - I enjoy working on our systems and processes to redesign and improve them.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13.9 - I enjoy analyzing data and information to improve the organization?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06" name="Google Shape;306;p27"/>
          <p:cNvSpPr txBox="1"/>
          <p:nvPr/>
        </p:nvSpPr>
        <p:spPr>
          <a:xfrm>
            <a:off x="8271184" y="910191"/>
            <a:ext cx="415500" cy="3606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QA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7"/>
          <p:cNvSpPr txBox="1"/>
          <p:nvPr/>
        </p:nvSpPr>
        <p:spPr>
          <a:xfrm>
            <a:off x="7855548" y="910191"/>
            <a:ext cx="415500" cy="360600"/>
          </a:xfrm>
          <a:prstGeom prst="rect">
            <a:avLst/>
          </a:prstGeom>
          <a:solidFill>
            <a:srgbClr val="8DC64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7"/>
          <p:cNvSpPr txBox="1"/>
          <p:nvPr/>
        </p:nvSpPr>
        <p:spPr>
          <a:xfrm>
            <a:off x="7439911" y="910191"/>
            <a:ext cx="415500" cy="36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7"/>
          <p:cNvSpPr txBox="1"/>
          <p:nvPr/>
        </p:nvSpPr>
        <p:spPr>
          <a:xfrm>
            <a:off x="7024275" y="910191"/>
            <a:ext cx="415500" cy="3606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PD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7"/>
          <p:cNvSpPr txBox="1"/>
          <p:nvPr/>
        </p:nvSpPr>
        <p:spPr>
          <a:xfrm>
            <a:off x="6608638" y="910191"/>
            <a:ext cx="415500" cy="360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7"/>
          <p:cNvSpPr txBox="1"/>
          <p:nvPr/>
        </p:nvSpPr>
        <p:spPr>
          <a:xfrm>
            <a:off x="6193002" y="910191"/>
            <a:ext cx="415500" cy="3606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7"/>
          <p:cNvSpPr txBox="1"/>
          <p:nvPr/>
        </p:nvSpPr>
        <p:spPr>
          <a:xfrm>
            <a:off x="6193000" y="6217750"/>
            <a:ext cx="2493900" cy="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Individual Leader Assessment 14-16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3" name="Google Shape;313;p27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13 Individual Leader Assessment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4" name="Google Shape;314;p27"/>
          <p:cNvSpPr txBox="1"/>
          <p:nvPr/>
        </p:nvSpPr>
        <p:spPr>
          <a:xfrm>
            <a:off x="457200" y="6196975"/>
            <a:ext cx="57357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6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SD = Substantially Disagree | MD = Moderately Disagree | PD = Perhaps Disagree | PA = Perhaps Agree | MA = Moderately Agree | QA = Quite Agree</a:t>
            </a:r>
            <a:endParaRPr sz="600" b="0" i="0" u="none" strike="noStrike" cap="non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8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320" name="Google Shape;320;p28"/>
          <p:cNvSpPr txBox="1"/>
          <p:nvPr/>
        </p:nvSpPr>
        <p:spPr>
          <a:xfrm>
            <a:off x="457205" y="910191"/>
            <a:ext cx="5735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Facilitators of Change Questions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321" name="Google Shape;321;p28"/>
          <p:cNvGraphicFramePr/>
          <p:nvPr/>
        </p:nvGraphicFramePr>
        <p:xfrm>
          <a:off x="457194" y="1270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{861F4428-1DD6-4173-8D89-B8ECFBFC1161}</a:tableStyleId>
              </a:tblPr>
              <a:tblGrid>
                <a:gridCol w="573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14.1 - We continuously “raise the bar” by setting higher goals to create the tension that motivates continuous improvement.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14.2 - We work to proactively prevent and effectively deal with any resistance to change.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14.3 - Our vision, mission, values, strategy, operations, measures, and incentives are all aligned and congruent.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14.4 - We use an explicit model for performance excellence (e.g., Baldrige, EFQM) and a systematic method to assess and improve the organization.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14.5 - We have the internal and/or external expertise that we need to help us identify, plan, and execute organization-wide improvement.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14.6 - We have fully developed and aligned our stakeholders with strategy, systems, scorecard, and the culture (heroes, symbols, and rituals).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14.7 - We have fully developed an explicit enterprise framework to guide the design of systems throughout the organization.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14.8 - We have fully developed and deployed the top-level systems for the organization.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14.9 - We have fully developed and deployed systems, subsystems, and support systems throughout the organization.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22" name="Google Shape;322;p28"/>
          <p:cNvSpPr txBox="1"/>
          <p:nvPr/>
        </p:nvSpPr>
        <p:spPr>
          <a:xfrm>
            <a:off x="8271184" y="910191"/>
            <a:ext cx="415500" cy="3606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QA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8"/>
          <p:cNvSpPr txBox="1"/>
          <p:nvPr/>
        </p:nvSpPr>
        <p:spPr>
          <a:xfrm>
            <a:off x="7855548" y="910191"/>
            <a:ext cx="415500" cy="360600"/>
          </a:xfrm>
          <a:prstGeom prst="rect">
            <a:avLst/>
          </a:prstGeom>
          <a:solidFill>
            <a:srgbClr val="8DC64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8"/>
          <p:cNvSpPr txBox="1"/>
          <p:nvPr/>
        </p:nvSpPr>
        <p:spPr>
          <a:xfrm>
            <a:off x="7439911" y="910191"/>
            <a:ext cx="415500" cy="36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8"/>
          <p:cNvSpPr txBox="1"/>
          <p:nvPr/>
        </p:nvSpPr>
        <p:spPr>
          <a:xfrm>
            <a:off x="7024275" y="910191"/>
            <a:ext cx="415500" cy="3606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PD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8"/>
          <p:cNvSpPr txBox="1"/>
          <p:nvPr/>
        </p:nvSpPr>
        <p:spPr>
          <a:xfrm>
            <a:off x="6608638" y="910191"/>
            <a:ext cx="415500" cy="360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8"/>
          <p:cNvSpPr txBox="1"/>
          <p:nvPr/>
        </p:nvSpPr>
        <p:spPr>
          <a:xfrm>
            <a:off x="6193002" y="910191"/>
            <a:ext cx="415500" cy="3606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8"/>
          <p:cNvSpPr txBox="1"/>
          <p:nvPr/>
        </p:nvSpPr>
        <p:spPr>
          <a:xfrm>
            <a:off x="6193000" y="6217750"/>
            <a:ext cx="2493900" cy="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Facilitators of Change - Assessment 14-17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9" name="Google Shape;329;p28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14 Facilitators of Change Assessment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0" name="Google Shape;330;p28"/>
          <p:cNvSpPr txBox="1"/>
          <p:nvPr/>
        </p:nvSpPr>
        <p:spPr>
          <a:xfrm>
            <a:off x="457200" y="6196975"/>
            <a:ext cx="57357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6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SD = Substantially Disagree | MD = Moderately Disagree | PD = Perhaps Disagree | PA = Perhaps Agree | MA = Moderately Agree | QA = Quite Agree</a:t>
            </a:r>
            <a:endParaRPr sz="600" b="0" i="0" u="none" strike="noStrike" cap="non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sp>
        <p:nvSpPr>
          <p:cNvPr id="336" name="Google Shape;336;p29"/>
          <p:cNvSpPr txBox="1"/>
          <p:nvPr/>
        </p:nvSpPr>
        <p:spPr>
          <a:xfrm>
            <a:off x="457203" y="886588"/>
            <a:ext cx="82296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Labs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337" name="Google Shape;337;p29"/>
          <p:cNvGraphicFramePr/>
          <p:nvPr/>
        </p:nvGraphicFramePr>
        <p:xfrm>
          <a:off x="457273" y="12707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{861F4428-1DD6-4173-8D89-B8ECFBFC1161}</a:tableStyleId>
              </a:tblPr>
              <a:tblGrid>
                <a:gridCol w="58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7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7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78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78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78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782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78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49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FFFFF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</a:t>
                      </a:r>
                      <a:endParaRPr sz="1100" b="1" u="none" strike="noStrike" cap="none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9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9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38" name="Google Shape;338;p29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Consolidated Assessment Matrix - Consolidated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39" name="Google Shape;339;p29"/>
          <p:cNvSpPr txBox="1"/>
          <p:nvPr/>
        </p:nvSpPr>
        <p:spPr>
          <a:xfrm>
            <a:off x="457200" y="6217754"/>
            <a:ext cx="8229600" cy="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Consolidated Assessment Matrix – Table 14-18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345" name="Google Shape;345;p30"/>
          <p:cNvSpPr txBox="1"/>
          <p:nvPr/>
        </p:nvSpPr>
        <p:spPr>
          <a:xfrm>
            <a:off x="457205" y="910213"/>
            <a:ext cx="2743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Strengths to Leverage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346" name="Google Shape;346;p30"/>
          <p:cNvGraphicFramePr/>
          <p:nvPr/>
        </p:nvGraphicFramePr>
        <p:xfrm>
          <a:off x="457194" y="1270750"/>
          <a:ext cx="8229600" cy="4959325"/>
        </p:xfrm>
        <a:graphic>
          <a:graphicData uri="http://schemas.openxmlformats.org/drawingml/2006/table">
            <a:tbl>
              <a:tblPr>
                <a:noFill/>
                <a:tableStyleId>{861F4428-1DD6-4173-8D89-B8ECFBFC1161}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43434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43434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43434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7" name="Google Shape;347;p30"/>
          <p:cNvSpPr txBox="1"/>
          <p:nvPr/>
        </p:nvSpPr>
        <p:spPr>
          <a:xfrm>
            <a:off x="3200466" y="910213"/>
            <a:ext cx="2743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Opportunities for Improvement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8" name="Google Shape;348;p30"/>
          <p:cNvSpPr txBox="1"/>
          <p:nvPr/>
        </p:nvSpPr>
        <p:spPr>
          <a:xfrm>
            <a:off x="5943569" y="910213"/>
            <a:ext cx="2743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Development Activities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49" name="Google Shape;349;p30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Improvement Plan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0" name="Google Shape;350;p30"/>
          <p:cNvSpPr txBox="1"/>
          <p:nvPr/>
        </p:nvSpPr>
        <p:spPr>
          <a:xfrm>
            <a:off x="457200" y="6230079"/>
            <a:ext cx="82296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Improvement Plan – Framework 14-19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356" name="Google Shape;356;p31"/>
          <p:cNvSpPr txBox="1"/>
          <p:nvPr/>
        </p:nvSpPr>
        <p:spPr>
          <a:xfrm>
            <a:off x="457205" y="904919"/>
            <a:ext cx="4114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Key Takeaways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357" name="Google Shape;357;p31"/>
          <p:cNvGraphicFramePr/>
          <p:nvPr/>
        </p:nvGraphicFramePr>
        <p:xfrm>
          <a:off x="457205" y="1270750"/>
          <a:ext cx="8229600" cy="4971625"/>
        </p:xfrm>
        <a:graphic>
          <a:graphicData uri="http://schemas.openxmlformats.org/drawingml/2006/table">
            <a:tbl>
              <a:tblPr>
                <a:noFill/>
                <a:tableStyleId>{861F4428-1DD6-4173-8D89-B8ECFBFC1161}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br>
                        <a:rPr lang="en-GB" sz="1600" u="none" strike="noStrike" cap="none">
                          <a:solidFill>
                            <a:srgbClr val="434343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</a:br>
                      <a:endParaRPr sz="1600" u="none" strike="noStrike" cap="none">
                        <a:solidFill>
                          <a:srgbClr val="43434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3125" marR="83125" marT="80675" marB="8067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43434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3125" marR="83125" marT="80675" marB="8067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8" name="Google Shape;358;p31"/>
          <p:cNvSpPr txBox="1"/>
          <p:nvPr/>
        </p:nvSpPr>
        <p:spPr>
          <a:xfrm>
            <a:off x="4572000" y="904919"/>
            <a:ext cx="4114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Questions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9" name="Google Shape;359;p31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Reflections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0" name="Google Shape;360;p31"/>
          <p:cNvSpPr txBox="1"/>
          <p:nvPr/>
        </p:nvSpPr>
        <p:spPr>
          <a:xfrm>
            <a:off x="457325" y="6242380"/>
            <a:ext cx="8229600" cy="1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Reflections – Framework 14-20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2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sp>
        <p:nvSpPr>
          <p:cNvPr id="366" name="Google Shape;366;p32"/>
          <p:cNvSpPr txBox="1"/>
          <p:nvPr/>
        </p:nvSpPr>
        <p:spPr>
          <a:xfrm>
            <a:off x="457205" y="910213"/>
            <a:ext cx="2057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Opportunity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367" name="Google Shape;367;p32"/>
          <p:cNvGraphicFramePr/>
          <p:nvPr/>
        </p:nvGraphicFramePr>
        <p:xfrm>
          <a:off x="457182" y="1270760"/>
          <a:ext cx="8229600" cy="4934700"/>
        </p:xfrm>
        <a:graphic>
          <a:graphicData uri="http://schemas.openxmlformats.org/drawingml/2006/table">
            <a:tbl>
              <a:tblPr>
                <a:noFill/>
                <a:tableStyleId>{861F4428-1DD6-4173-8D89-B8ECFBFC1161}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44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solidFill>
                          <a:srgbClr val="43434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solidFill>
                          <a:srgbClr val="43434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solidFill>
                          <a:srgbClr val="43434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solidFill>
                          <a:srgbClr val="43434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4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4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8" name="Google Shape;368;p32"/>
          <p:cNvSpPr txBox="1"/>
          <p:nvPr/>
        </p:nvSpPr>
        <p:spPr>
          <a:xfrm>
            <a:off x="2514591" y="910213"/>
            <a:ext cx="2057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Actions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9" name="Google Shape;369;p32"/>
          <p:cNvSpPr txBox="1"/>
          <p:nvPr/>
        </p:nvSpPr>
        <p:spPr>
          <a:xfrm>
            <a:off x="4572045" y="910213"/>
            <a:ext cx="2057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Expected Reactions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0" name="Google Shape;370;p32"/>
          <p:cNvSpPr txBox="1"/>
          <p:nvPr/>
        </p:nvSpPr>
        <p:spPr>
          <a:xfrm>
            <a:off x="6629500" y="910213"/>
            <a:ext cx="20574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Expected Results &amp; Outcomes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1" name="Google Shape;371;p32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Action Plan Logic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2" name="Google Shape;372;p32"/>
          <p:cNvSpPr txBox="1"/>
          <p:nvPr/>
        </p:nvSpPr>
        <p:spPr>
          <a:xfrm>
            <a:off x="457175" y="6205454"/>
            <a:ext cx="82296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Action Plan Logic – Framework 14-2</a:t>
            </a:r>
            <a:r>
              <a:rPr lang="en-GB" sz="800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457205" y="910191"/>
            <a:ext cx="5735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Forces for Change Questions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13" name="Google Shape;113;p15"/>
          <p:cNvGraphicFramePr/>
          <p:nvPr/>
        </p:nvGraphicFramePr>
        <p:xfrm>
          <a:off x="457194" y="1270728"/>
          <a:ext cx="8229550" cy="4934700"/>
        </p:xfrm>
        <a:graphic>
          <a:graphicData uri="http://schemas.openxmlformats.org/drawingml/2006/table">
            <a:tbl>
              <a:tblPr>
                <a:noFill/>
                <a:tableStyleId>{861F4428-1DD6-4173-8D89-B8ECFBFC1161}</a:tableStyleId>
              </a:tblPr>
              <a:tblGrid>
                <a:gridCol w="573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1.1 - My organization has many opportunities for improvement.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1.2 - External forces threaten our ability to succeed (e.g., such as technology, customers, competition, economy, regulation, supply chain, partners).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1.3 - Internal forces limit our ability to address the external challenges (e.g., workforce capability and capacity, culture).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1.4 - Overall organization performance could be much better.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1.5 - Our vision of what the organization "can be” - motivates me to change.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1.6 - We have a realistic plan to achieve the vision.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1.7 - I will do what is necessary to achieve the vision.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1.8 - We communicate the WHY of change to all levels of the organization so that everyone understands and the need to change.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1.9 - We are improving and making progress toward our vision.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4" name="Google Shape;114;p15"/>
          <p:cNvSpPr txBox="1"/>
          <p:nvPr/>
        </p:nvSpPr>
        <p:spPr>
          <a:xfrm>
            <a:off x="8271184" y="910191"/>
            <a:ext cx="415500" cy="3606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QA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7855548" y="910191"/>
            <a:ext cx="415500" cy="360600"/>
          </a:xfrm>
          <a:prstGeom prst="rect">
            <a:avLst/>
          </a:prstGeom>
          <a:solidFill>
            <a:srgbClr val="8DC64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7439911" y="910191"/>
            <a:ext cx="415500" cy="36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7024275" y="910191"/>
            <a:ext cx="415500" cy="3606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PD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6608638" y="910191"/>
            <a:ext cx="415500" cy="360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6193002" y="910191"/>
            <a:ext cx="415500" cy="3606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1 Forces for Change Assessment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457200" y="6196975"/>
            <a:ext cx="57357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6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SD = Substantially Disagree | MD = Moderately Disagree | PD = Perhaps Disagree | PA = Perhaps Agree | MA = Moderately Agree | QA = Quite Agree</a:t>
            </a:r>
            <a:endParaRPr sz="600" b="0" i="0" u="none" strike="noStrike" cap="non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6193025" y="6205375"/>
            <a:ext cx="24936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Forces for Change - Assessment 14-4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3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378" name="Google Shape;378;p33"/>
          <p:cNvSpPr txBox="1"/>
          <p:nvPr/>
        </p:nvSpPr>
        <p:spPr>
          <a:xfrm>
            <a:off x="457205" y="910213"/>
            <a:ext cx="2743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Next 7 Days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379" name="Google Shape;379;p33"/>
          <p:cNvGraphicFramePr/>
          <p:nvPr/>
        </p:nvGraphicFramePr>
        <p:xfrm>
          <a:off x="457194" y="1270750"/>
          <a:ext cx="8229600" cy="4959325"/>
        </p:xfrm>
        <a:graphic>
          <a:graphicData uri="http://schemas.openxmlformats.org/drawingml/2006/table">
            <a:tbl>
              <a:tblPr>
                <a:noFill/>
                <a:tableStyleId>{861F4428-1DD6-4173-8D89-B8ECFBFC1161}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9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43434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43434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400" u="none" strike="noStrike" cap="none">
                        <a:solidFill>
                          <a:srgbClr val="434343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0" name="Google Shape;380;p33"/>
          <p:cNvSpPr txBox="1"/>
          <p:nvPr/>
        </p:nvSpPr>
        <p:spPr>
          <a:xfrm>
            <a:off x="3200466" y="910213"/>
            <a:ext cx="2743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Next 30 Days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1" name="Google Shape;381;p33"/>
          <p:cNvSpPr txBox="1"/>
          <p:nvPr/>
        </p:nvSpPr>
        <p:spPr>
          <a:xfrm>
            <a:off x="5943569" y="910213"/>
            <a:ext cx="27432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Next 90 Days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2" name="Google Shape;382;p33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Action Plan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83" name="Google Shape;383;p33"/>
          <p:cNvSpPr txBox="1"/>
          <p:nvPr/>
        </p:nvSpPr>
        <p:spPr>
          <a:xfrm>
            <a:off x="457200" y="6230079"/>
            <a:ext cx="82296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Action Plan – Framework 14-2</a:t>
            </a:r>
            <a:r>
              <a:rPr lang="en-GB" sz="800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8" name="Google Shape;388;p34"/>
          <p:cNvGraphicFramePr/>
          <p:nvPr/>
        </p:nvGraphicFramePr>
        <p:xfrm>
          <a:off x="457205" y="899703"/>
          <a:ext cx="8229600" cy="5317125"/>
        </p:xfrm>
        <a:graphic>
          <a:graphicData uri="http://schemas.openxmlformats.org/drawingml/2006/table">
            <a:tbl>
              <a:tblPr>
                <a:noFill/>
                <a:tableStyleId>{861F4428-1DD6-4173-8D89-B8ECFBFC1161}</a:tableStyleId>
              </a:tblPr>
              <a:tblGrid>
                <a:gridCol w="253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Opportunity </a:t>
                      </a:r>
                      <a:r>
                        <a:rPr lang="en-GB" sz="1100" u="none" strike="noStrike" cap="none">
                          <a:solidFill>
                            <a:srgbClr val="43434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Identify and describe the opportunity that you are working on.</a:t>
                      </a:r>
                      <a:endParaRPr sz="1100" u="none" strike="noStrike" cap="none">
                        <a:solidFill>
                          <a:srgbClr val="43434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666666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Actions Taken </a:t>
                      </a:r>
                      <a:r>
                        <a:rPr lang="en-GB" sz="1100" u="none" strike="noStrike" cap="none">
                          <a:solidFill>
                            <a:srgbClr val="43434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Identify and describe the actions that you have taken or are now taking to address the opportunity.</a:t>
                      </a:r>
                      <a:endParaRPr sz="1100" u="none" strike="noStrike" cap="none">
                        <a:solidFill>
                          <a:srgbClr val="43434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666666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Expected Reaction &amp; Results </a:t>
                      </a:r>
                      <a:r>
                        <a:rPr lang="en-GB" sz="1100" u="none" strike="noStrike" cap="none">
                          <a:solidFill>
                            <a:srgbClr val="43434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Identify and describe the stakeholder reactions and the subsequent results that you expect based on the actions.</a:t>
                      </a:r>
                      <a:endParaRPr sz="1100" u="none" strike="noStrike" cap="none">
                        <a:solidFill>
                          <a:srgbClr val="43434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666666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Status &amp; Actual Reactions and Results </a:t>
                      </a:r>
                      <a:r>
                        <a:rPr lang="en-GB" sz="1100" u="none" strike="noStrike" cap="none">
                          <a:solidFill>
                            <a:srgbClr val="43434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 Identify and describe the status of the actions, and the actual reactions and results.</a:t>
                      </a:r>
                      <a:endParaRPr sz="1100" u="none" strike="noStrike" cap="none">
                        <a:solidFill>
                          <a:srgbClr val="43434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666666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b="1" u="none" strike="noStrike" cap="none">
                          <a:solidFill>
                            <a:srgbClr val="43434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Lessons Learned </a:t>
                      </a:r>
                      <a:r>
                        <a:rPr lang="en-GB" sz="1100" u="none" strike="noStrike" cap="none">
                          <a:solidFill>
                            <a:srgbClr val="43434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– Reflect on your experiences and identify the lessons learned along the way. What worked, what didn’t work, and why?  </a:t>
                      </a:r>
                      <a:endParaRPr sz="1100" u="none" strike="noStrike" cap="none">
                        <a:solidFill>
                          <a:srgbClr val="43434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rgbClr val="666666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89" name="Google Shape;389;p34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390" name="Google Shape;390;p34"/>
          <p:cNvSpPr txBox="1"/>
          <p:nvPr/>
        </p:nvSpPr>
        <p:spPr>
          <a:xfrm>
            <a:off x="457200" y="6216875"/>
            <a:ext cx="82296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Journal - 14-2</a:t>
            </a:r>
            <a:r>
              <a:rPr lang="en-GB" sz="800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1" name="Google Shape;391;p34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Facilitators of Change Journal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28" name="Google Shape;128;p16"/>
          <p:cNvSpPr txBox="1"/>
          <p:nvPr/>
        </p:nvSpPr>
        <p:spPr>
          <a:xfrm>
            <a:off x="6192900" y="6205375"/>
            <a:ext cx="2494200" cy="2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Stakeholder Value - Assessment 14-5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457205" y="910191"/>
            <a:ext cx="5735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Stakeholder Value Questions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30" name="Google Shape;130;p16"/>
          <p:cNvGraphicFramePr/>
          <p:nvPr/>
        </p:nvGraphicFramePr>
        <p:xfrm>
          <a:off x="457194" y="1270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{861F4428-1DD6-4173-8D89-B8ECFBFC1161}</a:tableStyleId>
              </a:tblPr>
              <a:tblGrid>
                <a:gridCol w="573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2.1 - We have identified the stakeholders for each group including customers, workforce, suppliers/partners, investors, society, natural environment.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2.2 - We use systematic (repeatable) methods to identify and prioritize the needs of our stakeholders.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2.3 - We understand the needs of each key stakeholder group and communicate those needs to all levels of the organization.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2.4 - Feedback from our investors (incl. donors, taxpayers) indicates they are very satisfied with the value our organization creates for their investment.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2.5 - Feedback from our customers (including students, patients) indicates they are very satisfied with our products and services for the money spent.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2.6 - Feedback from our workforce (employees, contractors, volunteers) indicates they are happy to be part of our organization.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2.7 - Feedback from our suppliers and partners indicates they are happy to work with our organization.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2.8 - Feedback from our communities (public, society) indicates they are happy to have our operations, products, and services in their community.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2.9 - Our products, services, and operations make a positive impact (or at least neutral impact) on the natural environment.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1" name="Google Shape;131;p16"/>
          <p:cNvSpPr txBox="1"/>
          <p:nvPr/>
        </p:nvSpPr>
        <p:spPr>
          <a:xfrm>
            <a:off x="8271184" y="910191"/>
            <a:ext cx="415500" cy="3606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QA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7855548" y="910191"/>
            <a:ext cx="415500" cy="360600"/>
          </a:xfrm>
          <a:prstGeom prst="rect">
            <a:avLst/>
          </a:prstGeom>
          <a:solidFill>
            <a:srgbClr val="8DC64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7439911" y="910191"/>
            <a:ext cx="415500" cy="36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7024275" y="910191"/>
            <a:ext cx="415500" cy="3606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PD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6608638" y="910191"/>
            <a:ext cx="415500" cy="360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6193002" y="910191"/>
            <a:ext cx="415500" cy="3606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2 Stakeholder Value Assessment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457200" y="6196975"/>
            <a:ext cx="57357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6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SD = Substantially Disagree | MD = Moderately Disagree | PD = Perhaps Disagree | PA = Perhaps Agree | MA = Moderately Agree | QA = Quite Agree</a:t>
            </a:r>
            <a:endParaRPr sz="600" b="0" i="0" u="none" strike="noStrike" cap="non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5833650" y="6229980"/>
            <a:ext cx="28530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Compelling Directive - Assessment 14-6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457205" y="910191"/>
            <a:ext cx="5735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Compelling Directive Questions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46" name="Google Shape;146;p17"/>
          <p:cNvGraphicFramePr/>
          <p:nvPr/>
        </p:nvGraphicFramePr>
        <p:xfrm>
          <a:off x="457194" y="1270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{861F4428-1DD6-4173-8D89-B8ECFBFC1161}</a:tableStyleId>
              </a:tblPr>
              <a:tblGrid>
                <a:gridCol w="573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3.1 - Our mission statement identifies our core products and services - WHAT we do for our customers.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3.2 - Our mission statement identifies our key customers - WHO we do it for.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3.3 - Our mission (or purpose) statement includes an inspiring purpose - WHY we do what we do.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3.4 - Our vision describes the ideal version of our products, services, and the core competencies that create those ideal products and services.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3.5 - Our vision describes the ideal culture - HOW we work together as a team to accomplish the mission and achieve the vision.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3.6 - Our vision includes a description of the ultimate workforce experience. What it is like to be a member of the ideal organization.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3.7 - We systematically communicate the mission and vision to all organization members.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3.8 - We systematically communicate the mission and vision to our external stakeholders.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3.9 - I am inspired and motivated by our mission and vision.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7" name="Google Shape;147;p17"/>
          <p:cNvSpPr txBox="1"/>
          <p:nvPr/>
        </p:nvSpPr>
        <p:spPr>
          <a:xfrm>
            <a:off x="8271184" y="910191"/>
            <a:ext cx="415500" cy="3606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QA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7855548" y="910191"/>
            <a:ext cx="415500" cy="360600"/>
          </a:xfrm>
          <a:prstGeom prst="rect">
            <a:avLst/>
          </a:prstGeom>
          <a:solidFill>
            <a:srgbClr val="8DC64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7439911" y="910191"/>
            <a:ext cx="415500" cy="36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024275" y="910191"/>
            <a:ext cx="415500" cy="3606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PD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6608638" y="910191"/>
            <a:ext cx="415500" cy="360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6193002" y="910191"/>
            <a:ext cx="415500" cy="3606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3 Compelling Directive Assessment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457200" y="6191125"/>
            <a:ext cx="57357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6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SD = Substantially Disagree | MD = Moderately Disagree | PD = Perhaps Disagree | PA = Perhaps Agree | MA = Moderately Agree | QA = Quite Agree</a:t>
            </a:r>
            <a:endParaRPr sz="600" b="0" i="0" u="none" strike="noStrike" cap="non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457205" y="910191"/>
            <a:ext cx="5735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Focused Strategy Questions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61" name="Google Shape;161;p18"/>
          <p:cNvGraphicFramePr/>
          <p:nvPr/>
        </p:nvGraphicFramePr>
        <p:xfrm>
          <a:off x="457194" y="1270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{861F4428-1DD6-4173-8D89-B8ECFBFC1161}</a:tableStyleId>
              </a:tblPr>
              <a:tblGrid>
                <a:gridCol w="573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4.1 - Our strategy is focused on creating value for our customers.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4.2 - Our strategy addresses the needs of all our key stakeholders (workforce, investors, suppliers and partners, society, and the natural environment).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4.3 - Our strategy includes both long- and short-term goals.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4.4 - Our strategic goals are clear, specific, and actionable.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4.5 - Our strategic goals are aligned and work together as a coherent and focused strategy.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4.6 - Our strategy (including the goals, timeline, and expectations) is realistic and feasible.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4.7 - Specific measures are identified for each strategic goal and objective.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4.8 - Everyone in the organization knows and understands their role in achieving the strategy and vision.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4.9 - We systematically assess and prioritize our goals based on clear criteria such as (1) contribution to the strategy, (2) financial implications, (3) risks.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2" name="Google Shape;162;p18"/>
          <p:cNvSpPr txBox="1"/>
          <p:nvPr/>
        </p:nvSpPr>
        <p:spPr>
          <a:xfrm>
            <a:off x="8271184" y="910191"/>
            <a:ext cx="415500" cy="3606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QA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7855548" y="910191"/>
            <a:ext cx="415500" cy="360600"/>
          </a:xfrm>
          <a:prstGeom prst="rect">
            <a:avLst/>
          </a:prstGeom>
          <a:solidFill>
            <a:srgbClr val="8DC64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7439911" y="910191"/>
            <a:ext cx="415500" cy="36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7024275" y="910191"/>
            <a:ext cx="415500" cy="3606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PD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6608638" y="910191"/>
            <a:ext cx="415500" cy="360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6193002" y="910191"/>
            <a:ext cx="415500" cy="3606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6192925" y="6217754"/>
            <a:ext cx="2493900" cy="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Focused Strategy - Assessment 14-7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4 Focused Strategy Assessment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457200" y="6196975"/>
            <a:ext cx="57357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6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SD = Substantially Disagree | MD = Moderately Disagree | PD = Perhaps Disagree | PA = Perhaps Agree | MA = Moderately Agree | QA = Quite Agree</a:t>
            </a:r>
            <a:endParaRPr sz="600" b="0" i="0" u="none" strike="noStrike" cap="non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457205" y="910191"/>
            <a:ext cx="5735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Enable, Empower, and Engage People Questions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77" name="Google Shape;177;p19"/>
          <p:cNvGraphicFramePr/>
          <p:nvPr/>
        </p:nvGraphicFramePr>
        <p:xfrm>
          <a:off x="457194" y="1270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{861F4428-1DD6-4173-8D89-B8ECFBFC1161}</a:tableStyleId>
              </a:tblPr>
              <a:tblGrid>
                <a:gridCol w="573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5.1 - We systematically attract and hire the best talent available.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5.2 - Our workforce is composed of the best talent available in our industry.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5.3 - We systematically develop our workforce to meet both our current and future needs.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5.4 - Our workforce is highly trained and capable.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5.5 - We systematically empower and engage our workforce.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5.6 - Our workforce is engaged and uses their discretionary energy to accomplish the mission, vision, and strategy.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5.7 - We have a support system that addresses the whole person (personal and professional).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5.8 - I am satisfied with and committed to the organization.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5.9 - Our turnover is at or near the lowest in the industry.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8" name="Google Shape;178;p19"/>
          <p:cNvSpPr txBox="1"/>
          <p:nvPr/>
        </p:nvSpPr>
        <p:spPr>
          <a:xfrm>
            <a:off x="8271184" y="910191"/>
            <a:ext cx="415500" cy="3606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QA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7855548" y="910191"/>
            <a:ext cx="415500" cy="360600"/>
          </a:xfrm>
          <a:prstGeom prst="rect">
            <a:avLst/>
          </a:prstGeom>
          <a:solidFill>
            <a:srgbClr val="8DC64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7439911" y="910191"/>
            <a:ext cx="415500" cy="36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7024275" y="910191"/>
            <a:ext cx="415500" cy="3606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PD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6608638" y="910191"/>
            <a:ext cx="415500" cy="360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9"/>
          <p:cNvSpPr txBox="1"/>
          <p:nvPr/>
        </p:nvSpPr>
        <p:spPr>
          <a:xfrm>
            <a:off x="6193002" y="910191"/>
            <a:ext cx="415500" cy="3606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9"/>
          <p:cNvSpPr txBox="1"/>
          <p:nvPr/>
        </p:nvSpPr>
        <p:spPr>
          <a:xfrm>
            <a:off x="6192925" y="6217754"/>
            <a:ext cx="2493900" cy="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E3 People - Assessment 14-8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5 E3 People Assessment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457200" y="6196975"/>
            <a:ext cx="57357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6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SD = Substantially Disagree | MD = Moderately Disagree | PD = Perhaps Disagree | PA = Perhaps Agree | MA = Moderately Agree | QA = Quite Agree</a:t>
            </a:r>
            <a:endParaRPr sz="600" b="0" i="0" u="none" strike="noStrike" cap="non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92" name="Google Shape;192;p20"/>
          <p:cNvSpPr txBox="1"/>
          <p:nvPr/>
        </p:nvSpPr>
        <p:spPr>
          <a:xfrm>
            <a:off x="457205" y="910191"/>
            <a:ext cx="5735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[Re]Design Systems Questions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93" name="Google Shape;193;p20"/>
          <p:cNvGraphicFramePr/>
          <p:nvPr/>
        </p:nvGraphicFramePr>
        <p:xfrm>
          <a:off x="457194" y="1270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{861F4428-1DD6-4173-8D89-B8ECFBFC1161}</a:tableStyleId>
              </a:tblPr>
              <a:tblGrid>
                <a:gridCol w="573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6.1 - Our processes are clearly defined, and everyone knows how their work contributes to the overall system, products, services, &amp; customer experience.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6.2 - We have systematic (repeatable) processes to create exceptional customer experiences including products, services, and support.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6.3 - We have systematic (repeatable) operations and support processes that work together to create excellent products and services.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6.4 - We have systematic (repeatable) workforce development and support processes that create an enabled, empowered and engaged workforce.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6.5 - We have systematic measurement and analysis processes that provide credible information for strategy development and process improvement.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6.6 - We have systematic leadership and strategy processes that guide the execution and improvement of processes throughout the organization.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6.7 - We have systematic governance processes that ensure all our decisions and actions are ethical, legal, safe, socially responsible, and sustainable.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6.8 - Our systems &amp; processes create value for key stakeholders (customers, workforce, investors, suppliers/partners, society, natural environment.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6.9 - We understand how our operations are aligned and linked from suppliers and partners to production to products, services, and customer experiences.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4" name="Google Shape;194;p20"/>
          <p:cNvSpPr txBox="1"/>
          <p:nvPr/>
        </p:nvSpPr>
        <p:spPr>
          <a:xfrm>
            <a:off x="8271184" y="910191"/>
            <a:ext cx="415500" cy="3606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QA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7855548" y="910191"/>
            <a:ext cx="415500" cy="360600"/>
          </a:xfrm>
          <a:prstGeom prst="rect">
            <a:avLst/>
          </a:prstGeom>
          <a:solidFill>
            <a:srgbClr val="8DC64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0"/>
          <p:cNvSpPr txBox="1"/>
          <p:nvPr/>
        </p:nvSpPr>
        <p:spPr>
          <a:xfrm>
            <a:off x="7439911" y="910191"/>
            <a:ext cx="415500" cy="36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0"/>
          <p:cNvSpPr txBox="1"/>
          <p:nvPr/>
        </p:nvSpPr>
        <p:spPr>
          <a:xfrm>
            <a:off x="7024275" y="910191"/>
            <a:ext cx="415500" cy="3606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PD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0"/>
          <p:cNvSpPr txBox="1"/>
          <p:nvPr/>
        </p:nvSpPr>
        <p:spPr>
          <a:xfrm>
            <a:off x="6608638" y="910191"/>
            <a:ext cx="415500" cy="360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 txBox="1"/>
          <p:nvPr/>
        </p:nvSpPr>
        <p:spPr>
          <a:xfrm>
            <a:off x="6193002" y="910191"/>
            <a:ext cx="415500" cy="3606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0"/>
          <p:cNvSpPr txBox="1"/>
          <p:nvPr/>
        </p:nvSpPr>
        <p:spPr>
          <a:xfrm>
            <a:off x="6193000" y="6230075"/>
            <a:ext cx="2493900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[Re]Design Systems - Assessment 14-9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6 [Re]Design Systems Assessment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202;p20"/>
          <p:cNvSpPr txBox="1"/>
          <p:nvPr/>
        </p:nvSpPr>
        <p:spPr>
          <a:xfrm>
            <a:off x="457200" y="6196975"/>
            <a:ext cx="57357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6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SD = Substantially Disagree | MD = Moderately Disagree | PD = Perhaps Disagree | PA = Perhaps Agree | MA = Moderately Agree | QA = Quite Agree</a:t>
            </a:r>
            <a:endParaRPr sz="600" b="0" i="0" u="none" strike="noStrike" cap="non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208" name="Google Shape;208;p21"/>
          <p:cNvSpPr txBox="1"/>
          <p:nvPr/>
        </p:nvSpPr>
        <p:spPr>
          <a:xfrm>
            <a:off x="457205" y="910191"/>
            <a:ext cx="5735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Comprehensive Scorecard Questions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09" name="Google Shape;209;p21"/>
          <p:cNvGraphicFramePr/>
          <p:nvPr/>
        </p:nvGraphicFramePr>
        <p:xfrm>
          <a:off x="457194" y="1270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{861F4428-1DD6-4173-8D89-B8ECFBFC1161}</a:tableStyleId>
              </a:tblPr>
              <a:tblGrid>
                <a:gridCol w="573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7.1 - Our scorecard includes all key stakeholder groups including customers, workforce, investors, suppliers/partners, society, and the natural environment.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7.2 - Our scorecard measures all key aspects of customer satisfaction including customer perceptions, customer behavior, and customer success.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7.3 - Our scorecard measures all key aspects of production including products, services, operations, and support.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7.4 - Our scorecard measures all key aspects of supplier and partner performance.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7.5 - Our scorecard measures the performance of key leadership, financial, and strategy systems.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7.6 - Our scorecard measures the performance of the governance system including ethics, legal, safety, social responsibility, and sustainability.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7.7 - Our scorecard measures the performance of all key aspects of the workforce including well-being, satisfaction, development, and performance.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7.8 - Our scorecard measures the performance of our knowledge and information systems.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7.9 - Our scorecard includes comparisons with relevant organizations, benchmarks, and standards for all measures.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0" name="Google Shape;210;p21"/>
          <p:cNvSpPr txBox="1"/>
          <p:nvPr/>
        </p:nvSpPr>
        <p:spPr>
          <a:xfrm>
            <a:off x="8271184" y="910191"/>
            <a:ext cx="415500" cy="3606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QA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1"/>
          <p:cNvSpPr txBox="1"/>
          <p:nvPr/>
        </p:nvSpPr>
        <p:spPr>
          <a:xfrm>
            <a:off x="7855548" y="910191"/>
            <a:ext cx="415500" cy="360600"/>
          </a:xfrm>
          <a:prstGeom prst="rect">
            <a:avLst/>
          </a:prstGeom>
          <a:solidFill>
            <a:srgbClr val="8DC64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7439911" y="910191"/>
            <a:ext cx="415500" cy="36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1"/>
          <p:cNvSpPr txBox="1"/>
          <p:nvPr/>
        </p:nvSpPr>
        <p:spPr>
          <a:xfrm>
            <a:off x="7024275" y="910191"/>
            <a:ext cx="415500" cy="3606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PD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1"/>
          <p:cNvSpPr txBox="1"/>
          <p:nvPr/>
        </p:nvSpPr>
        <p:spPr>
          <a:xfrm>
            <a:off x="6608638" y="910191"/>
            <a:ext cx="415500" cy="360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1"/>
          <p:cNvSpPr txBox="1"/>
          <p:nvPr/>
        </p:nvSpPr>
        <p:spPr>
          <a:xfrm>
            <a:off x="6193002" y="910191"/>
            <a:ext cx="415500" cy="3606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6192900" y="6217750"/>
            <a:ext cx="2493900" cy="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Comprehensive Scorecard - Assessment 14-10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7 Comprehensive Scorecard Assessment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457200" y="6196975"/>
            <a:ext cx="57357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6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SD = Substantially Disagree | MD = Moderately Disagree | PD = Perhaps Disagree | PA = Perhaps Agree | MA = Moderately Agree | QA = Quite Agree</a:t>
            </a:r>
            <a:endParaRPr sz="600" b="0" i="0" u="none" strike="noStrike" cap="non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>
            <a:spLocks noGrp="1"/>
          </p:cNvSpPr>
          <p:nvPr>
            <p:ph type="sldNum" idx="12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Calibri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24" name="Google Shape;224;p22"/>
          <p:cNvSpPr txBox="1"/>
          <p:nvPr/>
        </p:nvSpPr>
        <p:spPr>
          <a:xfrm>
            <a:off x="457205" y="910191"/>
            <a:ext cx="5735700" cy="3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Organization Performance Review Questions</a:t>
            </a:r>
            <a:endParaRPr sz="11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225" name="Google Shape;225;p22"/>
          <p:cNvGraphicFramePr/>
          <p:nvPr/>
        </p:nvGraphicFramePr>
        <p:xfrm>
          <a:off x="457194" y="12707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{861F4428-1DD6-4173-8D89-B8ECFBFC1161}</a:tableStyleId>
              </a:tblPr>
              <a:tblGrid>
                <a:gridCol w="573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8.1 - We analyze the current performance of all the key systems measures and compare that performance to our goals and requirements (standards).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8.2 - We analyze the current performance for all the key stakeholder measures and compare that performance to our goals and requirements.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8.3 - We analyze performance over time (trends) to understand the variation of the system before reacting to the most recent results.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8.4 - We compare current performance and trends with world-class examples to know how well we are doing compared with what is possible.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8.5 - During organization performance reviews we resist the urge to react to symptoms and instead explore the underlying causes of the results.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8.6 - We regularly review progress on our strategic initiatives and projects including the schedule, scope, cost, and quality.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8.7 - The findings from our organization performance and project reviews are translated into new or revised initiatives and action plans.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8.8 - We capture the lesson learned from performance reviews and use them to prevent similar performance issues in the future.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100" u="none" strike="noStrike" cap="none">
                          <a:solidFill>
                            <a:srgbClr val="3F3F3F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8.9 - The results of our organization performance reviews are communicated to all applicable stakeholders.</a:t>
                      </a:r>
                      <a:endParaRPr sz="1100" u="none" strike="noStrike" cap="none">
                        <a:solidFill>
                          <a:srgbClr val="3F3F3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83125" marR="83125" marT="80675" marB="8067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solidFill>
                          <a:srgbClr val="434343"/>
                        </a:solidFill>
                      </a:endParaRPr>
                    </a:p>
                  </a:txBody>
                  <a:tcPr marL="83125" marR="83125" marT="80675" marB="80675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6" name="Google Shape;226;p22"/>
          <p:cNvSpPr txBox="1"/>
          <p:nvPr/>
        </p:nvSpPr>
        <p:spPr>
          <a:xfrm>
            <a:off x="8271184" y="910191"/>
            <a:ext cx="415500" cy="360600"/>
          </a:xfrm>
          <a:prstGeom prst="rect">
            <a:avLst/>
          </a:prstGeom>
          <a:solidFill>
            <a:srgbClr val="38761D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QA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7855548" y="910191"/>
            <a:ext cx="415500" cy="360600"/>
          </a:xfrm>
          <a:prstGeom prst="rect">
            <a:avLst/>
          </a:prstGeom>
          <a:solidFill>
            <a:srgbClr val="8DC64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MA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2"/>
          <p:cNvSpPr txBox="1"/>
          <p:nvPr/>
        </p:nvSpPr>
        <p:spPr>
          <a:xfrm>
            <a:off x="7439911" y="910191"/>
            <a:ext cx="415500" cy="3606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PA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2"/>
          <p:cNvSpPr txBox="1"/>
          <p:nvPr/>
        </p:nvSpPr>
        <p:spPr>
          <a:xfrm>
            <a:off x="7024275" y="910191"/>
            <a:ext cx="415500" cy="360600"/>
          </a:xfrm>
          <a:prstGeom prst="rect">
            <a:avLst/>
          </a:prstGeom>
          <a:solidFill>
            <a:srgbClr val="E6B8A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PD</a:t>
            </a:r>
            <a:endParaRPr sz="1200" b="1" i="0" u="none" strike="noStrike" cap="non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2"/>
          <p:cNvSpPr txBox="1"/>
          <p:nvPr/>
        </p:nvSpPr>
        <p:spPr>
          <a:xfrm>
            <a:off x="6608638" y="910191"/>
            <a:ext cx="415500" cy="3606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2"/>
          <p:cNvSpPr txBox="1"/>
          <p:nvPr/>
        </p:nvSpPr>
        <p:spPr>
          <a:xfrm>
            <a:off x="6193002" y="910191"/>
            <a:ext cx="415500" cy="360600"/>
          </a:xfrm>
          <a:prstGeom prst="rect">
            <a:avLst/>
          </a:prstGeom>
          <a:solidFill>
            <a:srgbClr val="980000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</a:t>
            </a:r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2"/>
          <p:cNvSpPr txBox="1"/>
          <p:nvPr/>
        </p:nvSpPr>
        <p:spPr>
          <a:xfrm>
            <a:off x="6193000" y="6217750"/>
            <a:ext cx="2493900" cy="1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800" b="0" i="0" u="none" strike="noStrike" cap="none">
                <a:solidFill>
                  <a:srgbClr val="757070"/>
                </a:solidFill>
                <a:latin typeface="Lato"/>
                <a:ea typeface="Lato"/>
                <a:cs typeface="Lato"/>
                <a:sym typeface="Lato"/>
              </a:rPr>
              <a:t>Organization Perf Review - Assessment  14-11</a:t>
            </a:r>
            <a:endParaRPr sz="800" b="0" i="0" u="none" strike="noStrike" cap="none">
              <a:solidFill>
                <a:srgbClr val="7570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457200" y="380225"/>
            <a:ext cx="8229600" cy="2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8 Organization Performance Review Assessment - Worksheet</a:t>
            </a:r>
            <a:endParaRPr sz="1400" b="1" i="0" u="none" strike="noStrike" cap="none">
              <a:solidFill>
                <a:srgbClr val="3F3F3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4" name="Google Shape;234;p22"/>
          <p:cNvSpPr txBox="1"/>
          <p:nvPr/>
        </p:nvSpPr>
        <p:spPr>
          <a:xfrm>
            <a:off x="457200" y="6196975"/>
            <a:ext cx="57357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6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SD = Substantially Disagree | MD = Moderately Disagree | PD = Perhaps Disagree | PA = Perhaps Agree | MA = Moderately Agree | QA = Quite Agree</a:t>
            </a:r>
            <a:endParaRPr sz="600" b="0" i="0" u="none" strike="noStrike" cap="none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3558</Words>
  <Application>Microsoft Macintosh PowerPoint</Application>
  <PresentationFormat>On-screen Show (4:3)</PresentationFormat>
  <Paragraphs>346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Open Sans</vt:lpstr>
      <vt:lpstr>Raleway</vt:lpstr>
      <vt:lpstr>Arial</vt:lpstr>
      <vt:lpstr>Helvetica Neue</vt:lpstr>
      <vt:lpstr>Lato</vt:lpstr>
      <vt:lpstr>Calibri</vt:lpstr>
      <vt:lpstr>Office Theme</vt:lpstr>
      <vt:lpstr>14. Facilitators of Change Lab Worksheets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 Facilitators of Change Lab Worksheets</dc:title>
  <cp:lastModifiedBy>John Latham</cp:lastModifiedBy>
  <cp:revision>8</cp:revision>
  <dcterms:modified xsi:type="dcterms:W3CDTF">2025-02-18T15:58:30Z</dcterms:modified>
</cp:coreProperties>
</file>