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7010400" cy="9296400"/>
  <p:embeddedFontLst>
    <p:embeddedFont>
      <p:font typeface="Helvetica Neue" panose="02000503000000020004" pitchFamily="2" charset="0"/>
      <p:regular r:id="rId8"/>
      <p:bold r:id="rId9"/>
      <p:italic r:id="rId10"/>
      <p:bold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aleway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093CD6-882E-436F-9695-894C37DFB74C}">
  <a:tblStyle styleId="{56093CD6-882E-436F-9695-894C37DFB74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23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226020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125226020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The comprehensive scorecard is designed after the Enterprise Systems Framework in the previous module. There are seven categories and we will address each one individually. 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We begin the key financial measures such as net income and expenses. </a:t>
            </a:r>
            <a:br>
              <a:rPr lang="en-GB"/>
            </a:br>
            <a:br>
              <a:rPr lang="en-GB"/>
            </a:br>
            <a:r>
              <a:rPr lang="en-GB"/>
              <a:t>Then identify the types of revenue that you measure and the the customer perception metrics and how they influence revenue. </a:t>
            </a:r>
            <a:br>
              <a:rPr lang="en-GB"/>
            </a:br>
            <a:br>
              <a:rPr lang="en-GB"/>
            </a:br>
            <a:r>
              <a:rPr lang="en-GB"/>
              <a:t>Next identify the key measures of product and service quality that predict the customers perception of value and satisfaction. </a:t>
            </a:r>
            <a:br>
              <a:rPr lang="en-GB"/>
            </a:br>
            <a:br>
              <a:rPr lang="en-GB"/>
            </a:br>
            <a:r>
              <a:rPr lang="en-GB"/>
              <a:t>Then identify the process and workforce measures that predict the product quality measures. </a:t>
            </a:r>
            <a:br>
              <a:rPr lang="en-GB"/>
            </a:br>
            <a:br>
              <a:rPr lang="en-GB"/>
            </a:br>
            <a:r>
              <a:rPr lang="en-GB"/>
              <a:t>Finally, identify how resources are allocated to the workforce, production and supplier activities to improve their performance. 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hape&#10;&#10;Description automatically generated with medium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4089" y="127096"/>
            <a:ext cx="1255972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6660646" y="155147"/>
            <a:ext cx="2359265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Copyright © 2000 - 2022 | </a:t>
            </a:r>
            <a:r>
              <a:rPr lang="en-GB" sz="600" b="1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JOHN LATHAM </a:t>
            </a:r>
            <a:r>
              <a:rPr lang="en-GB" sz="6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| All Rights Reserved</a:t>
            </a:r>
            <a:endParaRPr sz="14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ctrTitle" idx="4294967295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</a:pPr>
            <a:r>
              <a:rPr lang="en-GB" sz="32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7. Comprehensive Scorecard</a:t>
            </a:r>
            <a:br>
              <a:rPr lang="en-GB" sz="32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400" b="0" i="0" u="none" strike="noStrike" cap="non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Lab Work</a:t>
            </a:r>
            <a:r>
              <a:rPr lang="en-GB" sz="24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sheets</a:t>
            </a:r>
            <a:endParaRPr sz="2400" b="0" i="0" u="none" strike="noStrike" cap="non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4294967295"/>
          </p:nvPr>
        </p:nvSpPr>
        <p:spPr>
          <a:xfrm>
            <a:off x="729625" y="4230510"/>
            <a:ext cx="7688100" cy="19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JOHN </a:t>
            </a:r>
            <a:r>
              <a:rPr lang="en-GB" sz="1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LATHAM</a:t>
            </a:r>
            <a:r>
              <a:rPr lang="en-GB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Ph.D.</a:t>
            </a:r>
            <a:endParaRPr sz="16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Organization Designer + Researcher</a:t>
            </a:r>
            <a:endParaRPr sz="11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4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Version 22.04.01 </a:t>
            </a:r>
            <a:endParaRPr sz="10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3262" y="3768750"/>
            <a:ext cx="2777914" cy="26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6690902" y="5622472"/>
            <a:ext cx="3369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457275" y="888425"/>
            <a:ext cx="4114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Leadership &amp; Strategy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572075" y="888425"/>
            <a:ext cx="4114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Governance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57200" y="2666175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Supplier/Partner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514600" y="2666175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Production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572000" y="2666175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Product/Service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629400" y="2666175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Customer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57275" y="4443937"/>
            <a:ext cx="4114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Workforce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4572075" y="4443937"/>
            <a:ext cx="41148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Knowledge &amp; Information Measures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Comprehensive Scorecard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57275" y="6221700"/>
            <a:ext cx="82296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Comprehensive Scorecard - Framework 7-3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2" name="Google Shape;122;p15"/>
          <p:cNvGraphicFramePr/>
          <p:nvPr/>
        </p:nvGraphicFramePr>
        <p:xfrm>
          <a:off x="457200" y="888420"/>
          <a:ext cx="8229600" cy="5333250"/>
        </p:xfrm>
        <a:graphic>
          <a:graphicData uri="http://schemas.openxmlformats.org/drawingml/2006/table">
            <a:tbl>
              <a:tblPr>
                <a:noFill/>
                <a:tableStyleId>{56093CD6-882E-436F-9695-894C37DFB74C}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77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7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3F3F3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457275" y="6217875"/>
            <a:ext cx="82296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Comprehensive Scorecard System - Diagram 7-4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Comprehensive Scorecard System - Worksheet</a:t>
            </a:r>
            <a:endParaRPr sz="14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aphicFrame>
        <p:nvGraphicFramePr>
          <p:cNvPr id="135" name="Google Shape;135;p17"/>
          <p:cNvGraphicFramePr/>
          <p:nvPr/>
        </p:nvGraphicFramePr>
        <p:xfrm>
          <a:off x="457227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{56093CD6-882E-436F-9695-894C37DFB74C}</a:tableStyleId>
              </a:tblPr>
              <a:tblGrid>
                <a:gridCol w="28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6" name="Google Shape;136;p17"/>
          <p:cNvSpPr txBox="1"/>
          <p:nvPr/>
        </p:nvSpPr>
        <p:spPr>
          <a:xfrm>
            <a:off x="7613364" y="910191"/>
            <a:ext cx="1073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Stakeholder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539909" y="910191"/>
            <a:ext cx="1073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Strategy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466455" y="910191"/>
            <a:ext cx="1073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Systems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393000" y="910191"/>
            <a:ext cx="1073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Actionable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3319545" y="910191"/>
            <a:ext cx="1073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Regulation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57226" y="910191"/>
            <a:ext cx="2862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Performance Measure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Performance Measure Selection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457200" y="6221803"/>
            <a:ext cx="82296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Performance Measure Selection - Framework 7-6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graphicFrame>
        <p:nvGraphicFramePr>
          <p:cNvPr id="149" name="Google Shape;149;p18"/>
          <p:cNvGraphicFramePr/>
          <p:nvPr/>
        </p:nvGraphicFramePr>
        <p:xfrm>
          <a:off x="457227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{56093CD6-882E-436F-9695-894C37DFB74C}</a:tableStyleId>
              </a:tblPr>
              <a:tblGrid>
                <a:gridCol w="28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0" name="Google Shape;150;p18"/>
          <p:cNvSpPr txBox="1"/>
          <p:nvPr/>
        </p:nvSpPr>
        <p:spPr>
          <a:xfrm>
            <a:off x="5927181" y="910191"/>
            <a:ext cx="2759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Comments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5057955" y="910191"/>
            <a:ext cx="8691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Compare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457226" y="910191"/>
            <a:ext cx="28623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Performance Measure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3319545" y="910191"/>
            <a:ext cx="8691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Level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188750" y="910191"/>
            <a:ext cx="8691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Trend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Measurement Data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457200" y="6207554"/>
            <a:ext cx="82296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Measurement Data Assessment - Framework 7-9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On-screen Show (4:3)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Open Sans</vt:lpstr>
      <vt:lpstr>Raleway</vt:lpstr>
      <vt:lpstr>Arial</vt:lpstr>
      <vt:lpstr>Helvetica Neue</vt:lpstr>
      <vt:lpstr>Lato</vt:lpstr>
      <vt:lpstr>Calibri</vt:lpstr>
      <vt:lpstr>Office Theme</vt:lpstr>
      <vt:lpstr>7. Comprehensive Scorecard Lab Worksheets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Comprehensive Scorecard Lab Worksheets</dc:title>
  <cp:lastModifiedBy>John Latham</cp:lastModifiedBy>
  <cp:revision>4</cp:revision>
  <dcterms:modified xsi:type="dcterms:W3CDTF">2025-02-18T15:51:23Z</dcterms:modified>
</cp:coreProperties>
</file>