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8" r:id="rId1"/>
  </p:sldMasterIdLst>
  <p:notesMasterIdLst>
    <p:notesMasterId r:id="rId7"/>
  </p:notesMasterIdLst>
  <p:sldIdLst>
    <p:sldId id="256" r:id="rId2"/>
    <p:sldId id="259" r:id="rId3"/>
    <p:sldId id="260" r:id="rId4"/>
    <p:sldId id="261" r:id="rId5"/>
    <p:sldId id="262" r:id="rId6"/>
  </p:sldIdLst>
  <p:sldSz cx="9144000" cy="6858000" type="screen4x3"/>
  <p:notesSz cx="7010400" cy="9296400"/>
  <p:embeddedFontLst>
    <p:embeddedFont>
      <p:font typeface="Lato" panose="020F0502020204030203" pitchFamily="34" charset="0"/>
      <p:regular r:id="rId8"/>
      <p:bold r:id="rId9"/>
      <p:italic r:id="rId10"/>
      <p:boldItalic r:id="rId11"/>
    </p:embeddedFont>
    <p:embeddedFont>
      <p:font typeface="Open Sans" panose="020B0606030504020204" pitchFamily="34" charset="0"/>
      <p:regular r:id="rId12"/>
      <p:bold r:id="rId13"/>
      <p:italic r:id="rId14"/>
      <p:boldItalic r:id="rId15"/>
    </p:embeddedFont>
    <p:embeddedFont>
      <p:font typeface="Raleway" pitchFamily="2" charset="77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42E550B-49B2-4385-8DA8-FF9701690EE9}">
  <a:tblStyle styleId="{942E550B-49B2-4385-8DA8-FF9701690EE9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07" d="100"/>
          <a:sy n="107" d="100"/>
        </p:scale>
        <p:origin x="2304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font" Target="fonts/font11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23" Type="http://schemas.openxmlformats.org/officeDocument/2006/relationships/tableStyles" Target="tableStyles.xml"/><Relationship Id="rId10" Type="http://schemas.openxmlformats.org/officeDocument/2006/relationships/font" Target="fonts/font3.fntdata"/><Relationship Id="rId19" Type="http://schemas.openxmlformats.org/officeDocument/2006/relationships/font" Target="fonts/font12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338" y="0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9" name="Google Shape;109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1" name="Google Shape;121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4" name="Google Shape;134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12512539ca3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1" name="Google Shape;141;g12512539ca3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Lato"/>
                <a:ea typeface="Lato"/>
                <a:cs typeface="Lato"/>
                <a:sym typeface="Lat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9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 descr="Shape&#10;&#10;Description automatically generated with medium confidence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124089" y="127096"/>
            <a:ext cx="1255972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Lato"/>
                <a:ea typeface="Lato"/>
                <a:cs typeface="Lato"/>
                <a:sym typeface="La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Google Shape;15;p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6" name="Google Shape;16;p1"/>
          <p:cNvSpPr txBox="1"/>
          <p:nvPr/>
        </p:nvSpPr>
        <p:spPr>
          <a:xfrm>
            <a:off x="6660646" y="155147"/>
            <a:ext cx="2359265" cy="184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en-GB" sz="600" b="0" i="0" u="none" strike="noStrike" cap="none">
                <a:solidFill>
                  <a:srgbClr val="757070"/>
                </a:solidFill>
                <a:latin typeface="Lato"/>
                <a:ea typeface="Lato"/>
                <a:cs typeface="Lato"/>
                <a:sym typeface="Lato"/>
              </a:rPr>
              <a:t>Copyright © 2000 - 2022 | </a:t>
            </a:r>
            <a:r>
              <a:rPr lang="en-GB" sz="600" b="1" i="0" u="none" strike="noStrike" cap="none">
                <a:solidFill>
                  <a:srgbClr val="757070"/>
                </a:solidFill>
                <a:latin typeface="Lato"/>
                <a:ea typeface="Lato"/>
                <a:cs typeface="Lato"/>
                <a:sym typeface="Lato"/>
              </a:rPr>
              <a:t>JOHN LATHAM </a:t>
            </a:r>
            <a:r>
              <a:rPr lang="en-GB" sz="600" b="0" i="0" u="none" strike="noStrike" cap="none">
                <a:solidFill>
                  <a:srgbClr val="757070"/>
                </a:solidFill>
                <a:latin typeface="Lato"/>
                <a:ea typeface="Lato"/>
                <a:cs typeface="Lato"/>
                <a:sym typeface="Lato"/>
              </a:rPr>
              <a:t>| All Rights Reserved</a:t>
            </a:r>
            <a:endParaRPr sz="1400" b="0" i="0" u="none" strike="noStrike" cap="none">
              <a:solidFill>
                <a:srgbClr val="757070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"/>
          <p:cNvSpPr txBox="1">
            <a:spLocks noGrp="1"/>
          </p:cNvSpPr>
          <p:nvPr>
            <p:ph type="sldNum" idx="12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000"/>
              <a:buFont typeface="Calibri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  <p:sp>
        <p:nvSpPr>
          <p:cNvPr id="85" name="Google Shape;85;p12"/>
          <p:cNvSpPr txBox="1">
            <a:spLocks noGrp="1"/>
          </p:cNvSpPr>
          <p:nvPr>
            <p:ph type="ctrTitle" idx="4294967295"/>
          </p:nvPr>
        </p:nvSpPr>
        <p:spPr>
          <a:xfrm>
            <a:off x="729450" y="1763267"/>
            <a:ext cx="7688100" cy="221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aleway"/>
              <a:buNone/>
            </a:pPr>
            <a:r>
              <a:rPr lang="en-GB" sz="3200" b="1" i="0" u="none" strike="noStrike" cap="none">
                <a:solidFill>
                  <a:srgbClr val="3F3F3F"/>
                </a:solidFill>
                <a:latin typeface="Raleway"/>
                <a:ea typeface="Raleway"/>
                <a:cs typeface="Raleway"/>
                <a:sym typeface="Raleway"/>
              </a:rPr>
              <a:t>8. Organization Performance Review</a:t>
            </a:r>
            <a:br>
              <a:rPr lang="en-GB" sz="3200" b="1" i="0" u="none" strike="noStrike" cap="none">
                <a:solidFill>
                  <a:srgbClr val="3F3F3F"/>
                </a:solidFill>
                <a:latin typeface="Raleway"/>
                <a:ea typeface="Raleway"/>
                <a:cs typeface="Raleway"/>
                <a:sym typeface="Raleway"/>
              </a:rPr>
            </a:br>
            <a:r>
              <a:rPr lang="en-GB" sz="2400" b="0" i="0" u="none" strike="noStrike" cap="none">
                <a:solidFill>
                  <a:srgbClr val="757070"/>
                </a:solidFill>
                <a:latin typeface="Raleway"/>
                <a:ea typeface="Raleway"/>
                <a:cs typeface="Raleway"/>
                <a:sym typeface="Raleway"/>
              </a:rPr>
              <a:t>Lab Work</a:t>
            </a:r>
            <a:r>
              <a:rPr lang="en-GB" sz="2400">
                <a:solidFill>
                  <a:srgbClr val="757070"/>
                </a:solidFill>
                <a:latin typeface="Raleway"/>
                <a:ea typeface="Raleway"/>
                <a:cs typeface="Raleway"/>
                <a:sym typeface="Raleway"/>
              </a:rPr>
              <a:t>sheets</a:t>
            </a:r>
            <a:endParaRPr sz="2400" b="0" i="0" u="none" strike="noStrike" cap="none">
              <a:solidFill>
                <a:srgbClr val="757070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86" name="Google Shape;86;p12"/>
          <p:cNvSpPr txBox="1">
            <a:spLocks noGrp="1"/>
          </p:cNvSpPr>
          <p:nvPr>
            <p:ph type="subTitle" idx="4294967295"/>
          </p:nvPr>
        </p:nvSpPr>
        <p:spPr>
          <a:xfrm>
            <a:off x="729625" y="4230510"/>
            <a:ext cx="7688100" cy="19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None/>
            </a:pPr>
            <a:r>
              <a:rPr lang="en-GB" sz="1600" b="0" i="0" u="none" strike="noStrike" cap="none">
                <a:solidFill>
                  <a:srgbClr val="3F3F3F"/>
                </a:solidFill>
                <a:latin typeface="Lato"/>
                <a:ea typeface="Lato"/>
                <a:cs typeface="Lato"/>
                <a:sym typeface="Lato"/>
              </a:rPr>
              <a:t>JOHN </a:t>
            </a:r>
            <a:r>
              <a:rPr lang="en-GB" sz="1600" b="1" i="0" u="none" strike="noStrike" cap="none">
                <a:solidFill>
                  <a:srgbClr val="3F3F3F"/>
                </a:solidFill>
                <a:latin typeface="Lato"/>
                <a:ea typeface="Lato"/>
                <a:cs typeface="Lato"/>
                <a:sym typeface="Lato"/>
              </a:rPr>
              <a:t>LATHAM</a:t>
            </a:r>
            <a:r>
              <a:rPr lang="en-GB" sz="1600" b="0" i="0" u="none" strike="noStrike" cap="none">
                <a:solidFill>
                  <a:srgbClr val="3F3F3F"/>
                </a:solidFill>
                <a:latin typeface="Lato"/>
                <a:ea typeface="Lato"/>
                <a:cs typeface="Lato"/>
                <a:sym typeface="Lato"/>
              </a:rPr>
              <a:t> Ph.D.</a:t>
            </a:r>
            <a:endParaRPr sz="1600" b="0" i="0" u="none" strike="noStrike" cap="none">
              <a:solidFill>
                <a:srgbClr val="3F3F3F"/>
              </a:solidFill>
              <a:latin typeface="Lato"/>
              <a:ea typeface="Lato"/>
              <a:cs typeface="Lato"/>
              <a:sym typeface="Lato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None/>
            </a:pPr>
            <a:r>
              <a:rPr lang="en-GB" sz="1000" b="0" i="0" u="none" strike="noStrike" cap="none">
                <a:solidFill>
                  <a:srgbClr val="757070"/>
                </a:solidFill>
                <a:latin typeface="Lato"/>
                <a:ea typeface="Lato"/>
                <a:cs typeface="Lato"/>
                <a:sym typeface="Lato"/>
              </a:rPr>
              <a:t>Organization Designer + Researcher</a:t>
            </a:r>
            <a:endParaRPr sz="1100" b="0" i="0" u="none" strike="noStrike" cap="none">
              <a:solidFill>
                <a:srgbClr val="757070"/>
              </a:solidFill>
              <a:latin typeface="Lato"/>
              <a:ea typeface="Lato"/>
              <a:cs typeface="Lato"/>
              <a:sym typeface="Lato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None/>
            </a:pPr>
            <a:endParaRPr sz="1400" b="0" i="0" u="none" strike="noStrike" cap="none">
              <a:solidFill>
                <a:srgbClr val="757070"/>
              </a:solidFill>
              <a:latin typeface="Lato"/>
              <a:ea typeface="Lato"/>
              <a:cs typeface="Lato"/>
              <a:sym typeface="Lato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None/>
            </a:pPr>
            <a:endParaRPr sz="1200" b="0" i="0" u="none" strike="noStrike" cap="none">
              <a:solidFill>
                <a:srgbClr val="757070"/>
              </a:solidFill>
              <a:latin typeface="Lato"/>
              <a:ea typeface="Lato"/>
              <a:cs typeface="Lato"/>
              <a:sym typeface="Lato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None/>
            </a:pPr>
            <a:endParaRPr sz="1200" b="0" i="0" u="none" strike="noStrike" cap="none">
              <a:solidFill>
                <a:srgbClr val="757070"/>
              </a:solidFill>
              <a:latin typeface="Lato"/>
              <a:ea typeface="Lato"/>
              <a:cs typeface="Lato"/>
              <a:sym typeface="Lato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None/>
            </a:pPr>
            <a:endParaRPr sz="1200" b="0" i="0" u="none" strike="noStrike" cap="none">
              <a:solidFill>
                <a:srgbClr val="757070"/>
              </a:solidFill>
              <a:latin typeface="Lato"/>
              <a:ea typeface="Lato"/>
              <a:cs typeface="Lato"/>
              <a:sym typeface="Lato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None/>
            </a:pPr>
            <a:endParaRPr sz="1200" b="0" i="0" u="none" strike="noStrike" cap="none">
              <a:solidFill>
                <a:srgbClr val="757070"/>
              </a:solidFill>
              <a:latin typeface="Lato"/>
              <a:ea typeface="Lato"/>
              <a:cs typeface="Lato"/>
              <a:sym typeface="Lato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None/>
            </a:pPr>
            <a:r>
              <a:rPr lang="en-GB" sz="1000" b="0" i="0" u="none" strike="noStrike" cap="none">
                <a:solidFill>
                  <a:srgbClr val="757070"/>
                </a:solidFill>
                <a:latin typeface="Lato"/>
                <a:ea typeface="Lato"/>
                <a:cs typeface="Lato"/>
                <a:sym typeface="Lato"/>
              </a:rPr>
              <a:t>Version 22.04.01 </a:t>
            </a:r>
            <a:endParaRPr sz="1000" b="0" i="0" u="none" strike="noStrike" cap="none">
              <a:solidFill>
                <a:srgbClr val="757070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87" name="Google Shape;87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03262" y="3768750"/>
            <a:ext cx="2777914" cy="2681999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2"/>
          <p:cNvSpPr txBox="1"/>
          <p:nvPr/>
        </p:nvSpPr>
        <p:spPr>
          <a:xfrm>
            <a:off x="6690902" y="5622472"/>
            <a:ext cx="336952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1" i="0" u="none" strike="noStrike" cap="none">
                <a:solidFill>
                  <a:srgbClr val="3F3F3F"/>
                </a:solidFill>
                <a:latin typeface="Raleway"/>
                <a:ea typeface="Raleway"/>
                <a:cs typeface="Raleway"/>
                <a:sym typeface="Raleway"/>
              </a:rPr>
              <a:t>TM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/>
          <p:cNvSpPr txBox="1">
            <a:spLocks noGrp="1"/>
          </p:cNvSpPr>
          <p:nvPr>
            <p:ph type="sldNum" idx="12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000"/>
              <a:buFont typeface="Calibri"/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  <p:sp>
        <p:nvSpPr>
          <p:cNvPr id="112" name="Google Shape;112;p15"/>
          <p:cNvSpPr txBox="1"/>
          <p:nvPr/>
        </p:nvSpPr>
        <p:spPr>
          <a:xfrm>
            <a:off x="457205" y="910213"/>
            <a:ext cx="2057400" cy="36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100" b="1" i="0" u="none" strike="noStrike" cap="none">
                <a:solidFill>
                  <a:srgbClr val="3F3F3F"/>
                </a:solidFill>
                <a:latin typeface="Raleway"/>
                <a:ea typeface="Raleway"/>
                <a:cs typeface="Raleway"/>
                <a:sym typeface="Raleway"/>
              </a:rPr>
              <a:t>Stakeholders</a:t>
            </a:r>
            <a:endParaRPr sz="1100" b="1" i="0" u="none" strike="noStrike" cap="none">
              <a:solidFill>
                <a:srgbClr val="3F3F3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graphicFrame>
        <p:nvGraphicFramePr>
          <p:cNvPr id="113" name="Google Shape;113;p15"/>
          <p:cNvGraphicFramePr/>
          <p:nvPr/>
        </p:nvGraphicFramePr>
        <p:xfrm>
          <a:off x="457182" y="1270760"/>
          <a:ext cx="8229600" cy="4951350"/>
        </p:xfrm>
        <a:graphic>
          <a:graphicData uri="http://schemas.openxmlformats.org/drawingml/2006/table">
            <a:tbl>
              <a:tblPr>
                <a:noFill/>
                <a:tableStyleId>{942E550B-49B2-4385-8DA8-FF9701690EE9}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504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04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504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4" name="Google Shape;114;p15"/>
          <p:cNvSpPr txBox="1"/>
          <p:nvPr/>
        </p:nvSpPr>
        <p:spPr>
          <a:xfrm>
            <a:off x="2514591" y="910213"/>
            <a:ext cx="2057400" cy="36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100" b="1" i="0" u="none" strike="noStrike" cap="none">
                <a:solidFill>
                  <a:srgbClr val="3F3F3F"/>
                </a:solidFill>
                <a:latin typeface="Raleway"/>
                <a:ea typeface="Raleway"/>
                <a:cs typeface="Raleway"/>
                <a:sym typeface="Raleway"/>
              </a:rPr>
              <a:t>Strategy</a:t>
            </a:r>
            <a:endParaRPr sz="1100" b="1" i="0" u="none" strike="noStrike" cap="none">
              <a:solidFill>
                <a:srgbClr val="3F3F3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15" name="Google Shape;115;p15"/>
          <p:cNvSpPr txBox="1"/>
          <p:nvPr/>
        </p:nvSpPr>
        <p:spPr>
          <a:xfrm>
            <a:off x="4572045" y="910213"/>
            <a:ext cx="2057400" cy="36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100" b="1" i="0" u="none" strike="noStrike" cap="none">
                <a:solidFill>
                  <a:srgbClr val="3F3F3F"/>
                </a:solidFill>
                <a:latin typeface="Raleway"/>
                <a:ea typeface="Raleway"/>
                <a:cs typeface="Raleway"/>
                <a:sym typeface="Raleway"/>
              </a:rPr>
              <a:t>System</a:t>
            </a:r>
            <a:endParaRPr sz="1100" b="1" i="0" u="none" strike="noStrike" cap="none">
              <a:solidFill>
                <a:srgbClr val="3F3F3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16" name="Google Shape;116;p15"/>
          <p:cNvSpPr txBox="1"/>
          <p:nvPr/>
        </p:nvSpPr>
        <p:spPr>
          <a:xfrm>
            <a:off x="6629500" y="910213"/>
            <a:ext cx="2057400" cy="36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100" b="1" i="0" u="none" strike="noStrike" cap="none">
                <a:solidFill>
                  <a:srgbClr val="3F3F3F"/>
                </a:solidFill>
                <a:latin typeface="Raleway"/>
                <a:ea typeface="Raleway"/>
                <a:cs typeface="Raleway"/>
                <a:sym typeface="Raleway"/>
              </a:rPr>
              <a:t>Scorecard</a:t>
            </a:r>
            <a:endParaRPr sz="1100" b="1" i="0" u="none" strike="noStrike" cap="none">
              <a:solidFill>
                <a:srgbClr val="3F3F3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17" name="Google Shape;117;p15"/>
          <p:cNvSpPr txBox="1"/>
          <p:nvPr/>
        </p:nvSpPr>
        <p:spPr>
          <a:xfrm>
            <a:off x="457200" y="380225"/>
            <a:ext cx="8229600" cy="27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3F3F3F"/>
                </a:solidFill>
                <a:latin typeface="Raleway"/>
                <a:ea typeface="Raleway"/>
                <a:cs typeface="Raleway"/>
                <a:sym typeface="Raleway"/>
              </a:rPr>
              <a:t>S4 Alignment - Worksheet</a:t>
            </a:r>
            <a:endParaRPr sz="1400" b="1" i="0" u="none" strike="noStrike" cap="none">
              <a:solidFill>
                <a:srgbClr val="3F3F3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18" name="Google Shape;118;p15"/>
          <p:cNvSpPr txBox="1"/>
          <p:nvPr/>
        </p:nvSpPr>
        <p:spPr>
          <a:xfrm>
            <a:off x="457175" y="6222079"/>
            <a:ext cx="8229600" cy="18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800" b="0" i="0" u="none" strike="noStrike" cap="none">
                <a:solidFill>
                  <a:srgbClr val="757070"/>
                </a:solidFill>
                <a:latin typeface="Lato"/>
                <a:ea typeface="Lato"/>
                <a:cs typeface="Lato"/>
                <a:sym typeface="Lato"/>
              </a:rPr>
              <a:t>S4 Alignment – Framework 8-3</a:t>
            </a:r>
            <a:endParaRPr sz="800" b="0" i="0" u="none" strike="noStrike" cap="none">
              <a:solidFill>
                <a:srgbClr val="757070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6"/>
          <p:cNvSpPr txBox="1">
            <a:spLocks noGrp="1"/>
          </p:cNvSpPr>
          <p:nvPr>
            <p:ph type="sldNum" idx="12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000"/>
              <a:buFont typeface="Calibri"/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  <p:graphicFrame>
        <p:nvGraphicFramePr>
          <p:cNvPr id="124" name="Google Shape;124;p16"/>
          <p:cNvGraphicFramePr/>
          <p:nvPr/>
        </p:nvGraphicFramePr>
        <p:xfrm>
          <a:off x="457227" y="127072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{942E550B-49B2-4385-8DA8-FF9701690EE9}</a:tableStyleId>
              </a:tblPr>
              <a:tblGrid>
                <a:gridCol w="2862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9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9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9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861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3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951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1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51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1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51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51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51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51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51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51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25" name="Google Shape;125;p16"/>
          <p:cNvSpPr txBox="1"/>
          <p:nvPr/>
        </p:nvSpPr>
        <p:spPr>
          <a:xfrm>
            <a:off x="5927181" y="910191"/>
            <a:ext cx="2759700" cy="36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100" b="1" i="0" u="none" strike="noStrike" cap="none">
                <a:solidFill>
                  <a:srgbClr val="3F3F3F"/>
                </a:solidFill>
                <a:latin typeface="Raleway"/>
                <a:ea typeface="Raleway"/>
                <a:cs typeface="Raleway"/>
                <a:sym typeface="Raleway"/>
              </a:rPr>
              <a:t>Analysis</a:t>
            </a:r>
            <a:endParaRPr sz="1100" b="1" i="0" u="none" strike="noStrike" cap="none">
              <a:solidFill>
                <a:srgbClr val="3F3F3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26" name="Google Shape;126;p16"/>
          <p:cNvSpPr txBox="1"/>
          <p:nvPr/>
        </p:nvSpPr>
        <p:spPr>
          <a:xfrm>
            <a:off x="5057955" y="910191"/>
            <a:ext cx="869100" cy="36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100" b="1" i="0" u="none" strike="noStrike" cap="none">
                <a:solidFill>
                  <a:srgbClr val="3F3F3F"/>
                </a:solidFill>
                <a:latin typeface="Raleway"/>
                <a:ea typeface="Raleway"/>
                <a:cs typeface="Raleway"/>
                <a:sym typeface="Raleway"/>
              </a:rPr>
              <a:t>Compare</a:t>
            </a:r>
            <a:endParaRPr sz="1100" b="1" i="0" u="none" strike="noStrike" cap="none">
              <a:solidFill>
                <a:srgbClr val="3F3F3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27" name="Google Shape;127;p16"/>
          <p:cNvSpPr txBox="1"/>
          <p:nvPr/>
        </p:nvSpPr>
        <p:spPr>
          <a:xfrm>
            <a:off x="457226" y="910191"/>
            <a:ext cx="2862300" cy="36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100" b="1" i="0" u="none" strike="noStrike" cap="none">
                <a:solidFill>
                  <a:srgbClr val="3F3F3F"/>
                </a:solidFill>
                <a:latin typeface="Raleway"/>
                <a:ea typeface="Raleway"/>
                <a:cs typeface="Raleway"/>
                <a:sym typeface="Raleway"/>
              </a:rPr>
              <a:t>Performance Measure</a:t>
            </a:r>
            <a:endParaRPr sz="1100" b="1" i="0" u="none" strike="noStrike" cap="none">
              <a:solidFill>
                <a:srgbClr val="3F3F3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28" name="Google Shape;128;p16"/>
          <p:cNvSpPr txBox="1"/>
          <p:nvPr/>
        </p:nvSpPr>
        <p:spPr>
          <a:xfrm>
            <a:off x="3319545" y="910191"/>
            <a:ext cx="869100" cy="36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100" b="1" i="0" u="none" strike="noStrike" cap="none">
                <a:solidFill>
                  <a:srgbClr val="3F3F3F"/>
                </a:solidFill>
                <a:latin typeface="Raleway"/>
                <a:ea typeface="Raleway"/>
                <a:cs typeface="Raleway"/>
                <a:sym typeface="Raleway"/>
              </a:rPr>
              <a:t>Level</a:t>
            </a:r>
            <a:endParaRPr sz="1100" b="1" i="0" u="none" strike="noStrike" cap="none">
              <a:solidFill>
                <a:srgbClr val="3F3F3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29" name="Google Shape;129;p16"/>
          <p:cNvSpPr txBox="1"/>
          <p:nvPr/>
        </p:nvSpPr>
        <p:spPr>
          <a:xfrm>
            <a:off x="4188750" y="910191"/>
            <a:ext cx="869100" cy="36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100" b="1" i="0" u="none" strike="noStrike" cap="none">
                <a:solidFill>
                  <a:srgbClr val="3F3F3F"/>
                </a:solidFill>
                <a:latin typeface="Raleway"/>
                <a:ea typeface="Raleway"/>
                <a:cs typeface="Raleway"/>
                <a:sym typeface="Raleway"/>
              </a:rPr>
              <a:t>Trend</a:t>
            </a:r>
            <a:endParaRPr sz="1100" b="1" i="0" u="none" strike="noStrike" cap="none">
              <a:solidFill>
                <a:srgbClr val="3F3F3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30" name="Google Shape;130;p16"/>
          <p:cNvSpPr txBox="1"/>
          <p:nvPr/>
        </p:nvSpPr>
        <p:spPr>
          <a:xfrm>
            <a:off x="457200" y="380225"/>
            <a:ext cx="8229600" cy="27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3F3F3F"/>
                </a:solidFill>
                <a:latin typeface="Raleway"/>
                <a:ea typeface="Raleway"/>
                <a:cs typeface="Raleway"/>
                <a:sym typeface="Raleway"/>
              </a:rPr>
              <a:t>Performance Stop Lights - Worksheet</a:t>
            </a:r>
            <a:endParaRPr sz="1400" b="1" i="0" u="none" strike="noStrike" cap="none">
              <a:solidFill>
                <a:srgbClr val="3F3F3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31" name="Google Shape;131;p16"/>
          <p:cNvSpPr txBox="1"/>
          <p:nvPr/>
        </p:nvSpPr>
        <p:spPr>
          <a:xfrm>
            <a:off x="457200" y="6222079"/>
            <a:ext cx="8229600" cy="18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800" b="0" i="0" u="none" strike="noStrike" cap="none">
                <a:solidFill>
                  <a:srgbClr val="757070"/>
                </a:solidFill>
                <a:latin typeface="Lato"/>
                <a:ea typeface="Lato"/>
                <a:cs typeface="Lato"/>
                <a:sym typeface="Lato"/>
              </a:rPr>
              <a:t>Performance Stoplights – Framework 8-</a:t>
            </a:r>
            <a:r>
              <a:rPr lang="en-GB" sz="800">
                <a:solidFill>
                  <a:srgbClr val="757070"/>
                </a:solidFill>
                <a:latin typeface="Lato"/>
                <a:ea typeface="Lato"/>
                <a:cs typeface="Lato"/>
                <a:sym typeface="Lato"/>
              </a:rPr>
              <a:t>5</a:t>
            </a:r>
            <a:endParaRPr sz="800" b="0" i="0" u="none" strike="noStrike" cap="none">
              <a:solidFill>
                <a:srgbClr val="757070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7"/>
          <p:cNvSpPr txBox="1">
            <a:spLocks noGrp="1"/>
          </p:cNvSpPr>
          <p:nvPr>
            <p:ph type="sldNum" idx="12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000"/>
              <a:buFont typeface="Calibri"/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  <p:sp>
        <p:nvSpPr>
          <p:cNvPr id="137" name="Google Shape;137;p17"/>
          <p:cNvSpPr txBox="1"/>
          <p:nvPr/>
        </p:nvSpPr>
        <p:spPr>
          <a:xfrm>
            <a:off x="457200" y="380225"/>
            <a:ext cx="8229600" cy="27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3F3F3F"/>
                </a:solidFill>
                <a:latin typeface="Raleway"/>
                <a:ea typeface="Raleway"/>
                <a:cs typeface="Raleway"/>
                <a:sym typeface="Raleway"/>
              </a:rPr>
              <a:t>System of Stoplight Measures - Worksheet</a:t>
            </a:r>
            <a:endParaRPr sz="1400" b="1" i="0" u="none" strike="noStrike" cap="none">
              <a:solidFill>
                <a:srgbClr val="3F3F3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38" name="Google Shape;138;p17"/>
          <p:cNvSpPr txBox="1"/>
          <p:nvPr/>
        </p:nvSpPr>
        <p:spPr>
          <a:xfrm>
            <a:off x="457275" y="6233825"/>
            <a:ext cx="8229600" cy="1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800" b="0" i="0" u="none" strike="noStrike" cap="none">
                <a:solidFill>
                  <a:srgbClr val="757070"/>
                </a:solidFill>
                <a:latin typeface="Lato"/>
                <a:ea typeface="Lato"/>
                <a:cs typeface="Lato"/>
                <a:sym typeface="Lato"/>
              </a:rPr>
              <a:t>System of Stoplight Measures - Diagram 8-</a:t>
            </a:r>
            <a:r>
              <a:rPr lang="en-GB" sz="800">
                <a:solidFill>
                  <a:srgbClr val="757070"/>
                </a:solidFill>
                <a:latin typeface="Lato"/>
                <a:ea typeface="Lato"/>
                <a:cs typeface="Lato"/>
                <a:sym typeface="Lato"/>
              </a:rPr>
              <a:t>6</a:t>
            </a:r>
            <a:endParaRPr sz="800" b="0" i="0" u="none" strike="noStrike" cap="none">
              <a:solidFill>
                <a:srgbClr val="757070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8"/>
          <p:cNvSpPr txBox="1">
            <a:spLocks noGrp="1"/>
          </p:cNvSpPr>
          <p:nvPr>
            <p:ph type="sldNum" idx="12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000"/>
              <a:buFont typeface="Calibri"/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  <p:graphicFrame>
        <p:nvGraphicFramePr>
          <p:cNvPr id="144" name="Google Shape;144;p18"/>
          <p:cNvGraphicFramePr/>
          <p:nvPr/>
        </p:nvGraphicFramePr>
        <p:xfrm>
          <a:off x="457227" y="127072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{942E550B-49B2-4385-8DA8-FF9701690EE9}</a:tableStyleId>
              </a:tblPr>
              <a:tblGrid>
                <a:gridCol w="2210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9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91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423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237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7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7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7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100" u="none" strike="noStrike" cap="none">
                        <a:solidFill>
                          <a:srgbClr val="434343"/>
                        </a:solidFill>
                      </a:endParaRPr>
                    </a:p>
                  </a:txBody>
                  <a:tcPr marL="83125" marR="83125" marT="80675" marB="806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5" name="Google Shape;145;p18"/>
          <p:cNvSpPr txBox="1"/>
          <p:nvPr/>
        </p:nvSpPr>
        <p:spPr>
          <a:xfrm>
            <a:off x="6144455" y="910191"/>
            <a:ext cx="2542500" cy="36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100" b="1" i="0" u="none" strike="noStrike" cap="none">
                <a:solidFill>
                  <a:srgbClr val="3F3F3F"/>
                </a:solidFill>
                <a:latin typeface="Raleway"/>
                <a:ea typeface="Raleway"/>
                <a:cs typeface="Raleway"/>
                <a:sym typeface="Raleway"/>
              </a:rPr>
              <a:t>Analysis</a:t>
            </a:r>
            <a:endParaRPr sz="1100" b="1" i="0" u="none" strike="noStrike" cap="none">
              <a:solidFill>
                <a:srgbClr val="3F3F3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46" name="Google Shape;146;p18"/>
          <p:cNvSpPr txBox="1"/>
          <p:nvPr/>
        </p:nvSpPr>
        <p:spPr>
          <a:xfrm>
            <a:off x="4406091" y="921993"/>
            <a:ext cx="869100" cy="36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100" b="1" i="0" u="none" strike="noStrike" cap="none">
                <a:solidFill>
                  <a:srgbClr val="3F3F3F"/>
                </a:solidFill>
                <a:latin typeface="Raleway"/>
                <a:ea typeface="Raleway"/>
                <a:cs typeface="Raleway"/>
                <a:sym typeface="Raleway"/>
              </a:rPr>
              <a:t>Cost</a:t>
            </a:r>
            <a:endParaRPr sz="1100" b="1" i="0" u="none" strike="noStrike" cap="none">
              <a:solidFill>
                <a:srgbClr val="3F3F3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47" name="Google Shape;147;p18"/>
          <p:cNvSpPr txBox="1"/>
          <p:nvPr/>
        </p:nvSpPr>
        <p:spPr>
          <a:xfrm>
            <a:off x="457227" y="910191"/>
            <a:ext cx="2210400" cy="36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100" b="1" i="0" u="none" strike="noStrike" cap="none">
                <a:solidFill>
                  <a:srgbClr val="3F3F3F"/>
                </a:solidFill>
                <a:latin typeface="Raleway"/>
                <a:ea typeface="Raleway"/>
                <a:cs typeface="Raleway"/>
                <a:sym typeface="Raleway"/>
              </a:rPr>
              <a:t>Project</a:t>
            </a:r>
            <a:endParaRPr sz="1100" b="1" i="0" u="none" strike="noStrike" cap="none">
              <a:solidFill>
                <a:srgbClr val="3F3F3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48" name="Google Shape;148;p18"/>
          <p:cNvSpPr txBox="1"/>
          <p:nvPr/>
        </p:nvSpPr>
        <p:spPr>
          <a:xfrm>
            <a:off x="2667682" y="921993"/>
            <a:ext cx="869100" cy="36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100" b="1" i="0" u="none" strike="noStrike" cap="none">
                <a:solidFill>
                  <a:srgbClr val="3F3F3F"/>
                </a:solidFill>
                <a:latin typeface="Raleway"/>
                <a:ea typeface="Raleway"/>
                <a:cs typeface="Raleway"/>
                <a:sym typeface="Raleway"/>
              </a:rPr>
              <a:t>Schedule</a:t>
            </a:r>
            <a:endParaRPr sz="1100" b="1" i="0" u="none" strike="noStrike" cap="none">
              <a:solidFill>
                <a:srgbClr val="3F3F3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49" name="Google Shape;149;p18"/>
          <p:cNvSpPr txBox="1"/>
          <p:nvPr/>
        </p:nvSpPr>
        <p:spPr>
          <a:xfrm>
            <a:off x="3536886" y="921993"/>
            <a:ext cx="869100" cy="36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100" b="1" i="0" u="none" strike="noStrike" cap="none">
                <a:solidFill>
                  <a:srgbClr val="3F3F3F"/>
                </a:solidFill>
                <a:latin typeface="Raleway"/>
                <a:ea typeface="Raleway"/>
                <a:cs typeface="Raleway"/>
                <a:sym typeface="Raleway"/>
              </a:rPr>
              <a:t>Scope</a:t>
            </a:r>
            <a:endParaRPr sz="1100" b="1" i="0" u="none" strike="noStrike" cap="none">
              <a:solidFill>
                <a:srgbClr val="3F3F3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50" name="Google Shape;150;p18"/>
          <p:cNvSpPr txBox="1"/>
          <p:nvPr/>
        </p:nvSpPr>
        <p:spPr>
          <a:xfrm>
            <a:off x="5275273" y="921993"/>
            <a:ext cx="869100" cy="36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100" b="1" i="0" u="none" strike="noStrike" cap="none">
                <a:solidFill>
                  <a:srgbClr val="3F3F3F"/>
                </a:solidFill>
                <a:latin typeface="Raleway"/>
                <a:ea typeface="Raleway"/>
                <a:cs typeface="Raleway"/>
                <a:sym typeface="Raleway"/>
              </a:rPr>
              <a:t>Quality</a:t>
            </a:r>
            <a:endParaRPr sz="1100" b="1" i="0" u="none" strike="noStrike" cap="none">
              <a:solidFill>
                <a:srgbClr val="3F3F3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51" name="Google Shape;151;p18"/>
          <p:cNvSpPr txBox="1"/>
          <p:nvPr/>
        </p:nvSpPr>
        <p:spPr>
          <a:xfrm>
            <a:off x="457200" y="380225"/>
            <a:ext cx="8229600" cy="27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3F3F3F"/>
                </a:solidFill>
                <a:latin typeface="Raleway"/>
                <a:ea typeface="Raleway"/>
                <a:cs typeface="Raleway"/>
                <a:sym typeface="Raleway"/>
              </a:rPr>
              <a:t>Project Stoplights - Worksheet</a:t>
            </a:r>
            <a:endParaRPr sz="1400" b="1" i="0" u="none" strike="noStrike" cap="none">
              <a:solidFill>
                <a:srgbClr val="3F3F3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52" name="Google Shape;152;p18"/>
          <p:cNvSpPr txBox="1"/>
          <p:nvPr/>
        </p:nvSpPr>
        <p:spPr>
          <a:xfrm>
            <a:off x="457200" y="6222079"/>
            <a:ext cx="8229600" cy="18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800" b="0" i="0" u="none" strike="noStrike" cap="none">
                <a:solidFill>
                  <a:srgbClr val="757070"/>
                </a:solidFill>
                <a:latin typeface="Lato"/>
                <a:ea typeface="Lato"/>
                <a:cs typeface="Lato"/>
                <a:sym typeface="Lato"/>
              </a:rPr>
              <a:t>Project Stoplights – Framework 8-</a:t>
            </a:r>
            <a:r>
              <a:rPr lang="en-GB" sz="800">
                <a:solidFill>
                  <a:srgbClr val="757070"/>
                </a:solidFill>
                <a:latin typeface="Lato"/>
                <a:ea typeface="Lato"/>
                <a:cs typeface="Lato"/>
                <a:sym typeface="Lato"/>
              </a:rPr>
              <a:t>8</a:t>
            </a:r>
            <a:endParaRPr sz="800" b="0" i="0" u="none" strike="noStrike" cap="none">
              <a:solidFill>
                <a:srgbClr val="757070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</Words>
  <Application>Microsoft Macintosh PowerPoint</Application>
  <PresentationFormat>On-screen Show (4:3)</PresentationFormat>
  <Paragraphs>38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Open Sans</vt:lpstr>
      <vt:lpstr>Raleway</vt:lpstr>
      <vt:lpstr>Arial</vt:lpstr>
      <vt:lpstr>Lato</vt:lpstr>
      <vt:lpstr>Calibri</vt:lpstr>
      <vt:lpstr>Office Theme</vt:lpstr>
      <vt:lpstr>8. Organization Performance Review Lab Worksheets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8. Organization Performance Review Lab Worksheets</dc:title>
  <cp:lastModifiedBy>John Latham</cp:lastModifiedBy>
  <cp:revision>4</cp:revision>
  <dcterms:modified xsi:type="dcterms:W3CDTF">2025-02-18T15:52:30Z</dcterms:modified>
</cp:coreProperties>
</file>